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257" r:id="rId3"/>
    <p:sldId id="258" r:id="rId4"/>
    <p:sldId id="262" r:id="rId5"/>
    <p:sldId id="265" r:id="rId6"/>
    <p:sldId id="266" r:id="rId7"/>
    <p:sldId id="264" r:id="rId8"/>
    <p:sldId id="288" r:id="rId9"/>
    <p:sldId id="263" r:id="rId10"/>
    <p:sldId id="295" r:id="rId11"/>
    <p:sldId id="273" r:id="rId12"/>
    <p:sldId id="278" r:id="rId13"/>
    <p:sldId id="268" r:id="rId14"/>
    <p:sldId id="269" r:id="rId15"/>
    <p:sldId id="270" r:id="rId16"/>
    <p:sldId id="271" r:id="rId17"/>
    <p:sldId id="279" r:id="rId18"/>
    <p:sldId id="293" r:id="rId19"/>
    <p:sldId id="277" r:id="rId20"/>
    <p:sldId id="275" r:id="rId21"/>
    <p:sldId id="276" r:id="rId22"/>
    <p:sldId id="294" r:id="rId23"/>
    <p:sldId id="296" r:id="rId24"/>
    <p:sldId id="298" r:id="rId25"/>
    <p:sldId id="291" r:id="rId26"/>
    <p:sldId id="290" r:id="rId27"/>
    <p:sldId id="289" r:id="rId28"/>
    <p:sldId id="297" r:id="rId29"/>
    <p:sldId id="292" r:id="rId30"/>
    <p:sldId id="281" r:id="rId31"/>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7438" autoAdjust="0"/>
  </p:normalViewPr>
  <p:slideViewPr>
    <p:cSldViewPr snapToGrid="0">
      <p:cViewPr varScale="1">
        <p:scale>
          <a:sx n="88" d="100"/>
          <a:sy n="88" d="100"/>
        </p:scale>
        <p:origin x="14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C33B9A-5A6A-4CB1-A8E2-3FC853D6EC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78B9302D-0A15-4852-AF99-E6EE16EC351E}">
      <dgm:prSet/>
      <dgm:spPr/>
      <dgm:t>
        <a:bodyPr/>
        <a:lstStyle/>
        <a:p>
          <a:r>
            <a:rPr lang="de-DE"/>
            <a:t>Einfach zu benutzen</a:t>
          </a:r>
          <a:endParaRPr lang="en-GB"/>
        </a:p>
      </dgm:t>
    </dgm:pt>
    <dgm:pt modelId="{721AD3EA-C0F3-463A-8968-B44A83D3B665}" type="parTrans" cxnId="{95F49886-CBFE-43C6-BB6C-60CFD0744FA6}">
      <dgm:prSet/>
      <dgm:spPr/>
      <dgm:t>
        <a:bodyPr/>
        <a:lstStyle/>
        <a:p>
          <a:endParaRPr lang="en-GB"/>
        </a:p>
      </dgm:t>
    </dgm:pt>
    <dgm:pt modelId="{C927F29C-E6B1-4538-881E-C3F1AA06D2DE}" type="sibTrans" cxnId="{95F49886-CBFE-43C6-BB6C-60CFD0744FA6}">
      <dgm:prSet/>
      <dgm:spPr/>
      <dgm:t>
        <a:bodyPr/>
        <a:lstStyle/>
        <a:p>
          <a:endParaRPr lang="en-GB"/>
        </a:p>
      </dgm:t>
    </dgm:pt>
    <dgm:pt modelId="{5DEE3499-A7C6-480C-AC93-B712A1AD9118}">
      <dgm:prSet/>
      <dgm:spPr/>
      <dgm:t>
        <a:bodyPr/>
        <a:lstStyle/>
        <a:p>
          <a:r>
            <a:rPr lang="de-DE"/>
            <a:t>Schnell </a:t>
          </a:r>
          <a:endParaRPr lang="en-GB"/>
        </a:p>
      </dgm:t>
    </dgm:pt>
    <dgm:pt modelId="{2F00A733-AC0F-4DE9-B63C-818516AF9261}" type="parTrans" cxnId="{CCFEFB45-6A7A-4B92-B68B-D081C3CE3CEB}">
      <dgm:prSet/>
      <dgm:spPr/>
      <dgm:t>
        <a:bodyPr/>
        <a:lstStyle/>
        <a:p>
          <a:endParaRPr lang="en-GB"/>
        </a:p>
      </dgm:t>
    </dgm:pt>
    <dgm:pt modelId="{20C348F7-A832-4835-AC51-3543C60748FF}" type="sibTrans" cxnId="{CCFEFB45-6A7A-4B92-B68B-D081C3CE3CEB}">
      <dgm:prSet/>
      <dgm:spPr/>
      <dgm:t>
        <a:bodyPr/>
        <a:lstStyle/>
        <a:p>
          <a:endParaRPr lang="en-GB"/>
        </a:p>
      </dgm:t>
    </dgm:pt>
    <dgm:pt modelId="{62E28993-28AA-4060-A021-D42658EC8CE2}">
      <dgm:prSet/>
      <dgm:spPr/>
      <dgm:t>
        <a:bodyPr/>
        <a:lstStyle/>
        <a:p>
          <a:r>
            <a:rPr lang="de-DE"/>
            <a:t>Skalierbar</a:t>
          </a:r>
          <a:endParaRPr lang="en-GB"/>
        </a:p>
      </dgm:t>
    </dgm:pt>
    <dgm:pt modelId="{469325D6-9BB0-4797-AF81-45B1B582834D}" type="parTrans" cxnId="{7F98B0EA-C161-40D8-B260-81509B063874}">
      <dgm:prSet/>
      <dgm:spPr/>
      <dgm:t>
        <a:bodyPr/>
        <a:lstStyle/>
        <a:p>
          <a:endParaRPr lang="en-GB"/>
        </a:p>
      </dgm:t>
    </dgm:pt>
    <dgm:pt modelId="{E8695845-F13F-48AC-86BC-B2A63A3152F3}" type="sibTrans" cxnId="{7F98B0EA-C161-40D8-B260-81509B063874}">
      <dgm:prSet/>
      <dgm:spPr/>
      <dgm:t>
        <a:bodyPr/>
        <a:lstStyle/>
        <a:p>
          <a:endParaRPr lang="en-GB"/>
        </a:p>
      </dgm:t>
    </dgm:pt>
    <dgm:pt modelId="{E026CCD6-4AC2-4567-8278-A6A90951ED29}">
      <dgm:prSet/>
      <dgm:spPr/>
      <dgm:t>
        <a:bodyPr/>
        <a:lstStyle/>
        <a:p>
          <a:r>
            <a:rPr lang="de-DE"/>
            <a:t>Verfügbar</a:t>
          </a:r>
          <a:endParaRPr lang="en-GB"/>
        </a:p>
      </dgm:t>
    </dgm:pt>
    <dgm:pt modelId="{B4095365-016F-41B8-97DA-A616CE67940A}" type="parTrans" cxnId="{B7952145-B25D-4E35-B8ED-6027EFCF34B4}">
      <dgm:prSet/>
      <dgm:spPr/>
      <dgm:t>
        <a:bodyPr/>
        <a:lstStyle/>
        <a:p>
          <a:endParaRPr lang="en-GB"/>
        </a:p>
      </dgm:t>
    </dgm:pt>
    <dgm:pt modelId="{F0398222-2CAD-4507-8E1F-77C995FA02BF}" type="sibTrans" cxnId="{B7952145-B25D-4E35-B8ED-6027EFCF34B4}">
      <dgm:prSet/>
      <dgm:spPr/>
      <dgm:t>
        <a:bodyPr/>
        <a:lstStyle/>
        <a:p>
          <a:endParaRPr lang="en-GB"/>
        </a:p>
      </dgm:t>
    </dgm:pt>
    <dgm:pt modelId="{C68369DB-7F04-4EDE-9D24-A65E6DB94F55}">
      <dgm:prSet/>
      <dgm:spPr/>
      <dgm:t>
        <a:bodyPr/>
        <a:lstStyle/>
        <a:p>
          <a:r>
            <a:rPr lang="de-DE"/>
            <a:t>Trotz NoSQL komplexe Datenaggregation </a:t>
          </a:r>
          <a:endParaRPr lang="en-GB"/>
        </a:p>
      </dgm:t>
    </dgm:pt>
    <dgm:pt modelId="{05C14924-A24E-4FA5-9A8A-18BBD5FEAB1B}" type="parTrans" cxnId="{EA9E74FA-D9B5-4A69-9515-38B943B5077C}">
      <dgm:prSet/>
      <dgm:spPr/>
      <dgm:t>
        <a:bodyPr/>
        <a:lstStyle/>
        <a:p>
          <a:endParaRPr lang="en-GB"/>
        </a:p>
      </dgm:t>
    </dgm:pt>
    <dgm:pt modelId="{63266B81-C101-4F60-B52B-78056279DBC2}" type="sibTrans" cxnId="{EA9E74FA-D9B5-4A69-9515-38B943B5077C}">
      <dgm:prSet/>
      <dgm:spPr/>
      <dgm:t>
        <a:bodyPr/>
        <a:lstStyle/>
        <a:p>
          <a:endParaRPr lang="en-GB"/>
        </a:p>
      </dgm:t>
    </dgm:pt>
    <dgm:pt modelId="{7F0471BD-72D5-435F-AB6F-31CEF3790FB4}">
      <dgm:prSet/>
      <dgm:spPr/>
      <dgm:t>
        <a:bodyPr/>
        <a:lstStyle/>
        <a:p>
          <a:r>
            <a:rPr lang="de-DE"/>
            <a:t>ACID auf Dokumenten Ebene</a:t>
          </a:r>
          <a:endParaRPr lang="en-GB"/>
        </a:p>
      </dgm:t>
    </dgm:pt>
    <dgm:pt modelId="{BD6665EE-14F1-4645-98AC-FD7FD12BE6A1}" type="parTrans" cxnId="{BBA39525-41E5-4298-82B0-7875FC6A0156}">
      <dgm:prSet/>
      <dgm:spPr/>
      <dgm:t>
        <a:bodyPr/>
        <a:lstStyle/>
        <a:p>
          <a:endParaRPr lang="en-GB"/>
        </a:p>
      </dgm:t>
    </dgm:pt>
    <dgm:pt modelId="{414F5BDB-534D-414A-80E3-8B731FC4FE2C}" type="sibTrans" cxnId="{BBA39525-41E5-4298-82B0-7875FC6A0156}">
      <dgm:prSet/>
      <dgm:spPr/>
      <dgm:t>
        <a:bodyPr/>
        <a:lstStyle/>
        <a:p>
          <a:endParaRPr lang="en-GB"/>
        </a:p>
      </dgm:t>
    </dgm:pt>
    <dgm:pt modelId="{2B7A4A11-D58D-41BB-A83A-355A8D3BCA46}" type="pres">
      <dgm:prSet presAssocID="{6CC33B9A-5A6A-4CB1-A8E2-3FC853D6EC47}" presName="linear" presStyleCnt="0">
        <dgm:presLayoutVars>
          <dgm:animLvl val="lvl"/>
          <dgm:resizeHandles val="exact"/>
        </dgm:presLayoutVars>
      </dgm:prSet>
      <dgm:spPr/>
    </dgm:pt>
    <dgm:pt modelId="{9947034A-43D0-4D93-B7C5-0D2188976A6F}" type="pres">
      <dgm:prSet presAssocID="{78B9302D-0A15-4852-AF99-E6EE16EC351E}" presName="parentText" presStyleLbl="node1" presStyleIdx="0" presStyleCnt="6">
        <dgm:presLayoutVars>
          <dgm:chMax val="0"/>
          <dgm:bulletEnabled val="1"/>
        </dgm:presLayoutVars>
      </dgm:prSet>
      <dgm:spPr/>
    </dgm:pt>
    <dgm:pt modelId="{B24BBBA6-AB94-4B10-BBAC-F92396077A93}" type="pres">
      <dgm:prSet presAssocID="{C927F29C-E6B1-4538-881E-C3F1AA06D2DE}" presName="spacer" presStyleCnt="0"/>
      <dgm:spPr/>
    </dgm:pt>
    <dgm:pt modelId="{5C0E7F04-DA0C-44A9-A022-F39154ADD493}" type="pres">
      <dgm:prSet presAssocID="{5DEE3499-A7C6-480C-AC93-B712A1AD9118}" presName="parentText" presStyleLbl="node1" presStyleIdx="1" presStyleCnt="6">
        <dgm:presLayoutVars>
          <dgm:chMax val="0"/>
          <dgm:bulletEnabled val="1"/>
        </dgm:presLayoutVars>
      </dgm:prSet>
      <dgm:spPr/>
    </dgm:pt>
    <dgm:pt modelId="{16FD46E6-5FDE-4B2D-A203-100795B874C6}" type="pres">
      <dgm:prSet presAssocID="{20C348F7-A832-4835-AC51-3543C60748FF}" presName="spacer" presStyleCnt="0"/>
      <dgm:spPr/>
    </dgm:pt>
    <dgm:pt modelId="{EBEEA1E1-CB81-4E27-9748-FF5A03B79D5F}" type="pres">
      <dgm:prSet presAssocID="{62E28993-28AA-4060-A021-D42658EC8CE2}" presName="parentText" presStyleLbl="node1" presStyleIdx="2" presStyleCnt="6">
        <dgm:presLayoutVars>
          <dgm:chMax val="0"/>
          <dgm:bulletEnabled val="1"/>
        </dgm:presLayoutVars>
      </dgm:prSet>
      <dgm:spPr/>
    </dgm:pt>
    <dgm:pt modelId="{7168FDAA-55C6-44E1-A387-8DC38CD19338}" type="pres">
      <dgm:prSet presAssocID="{E8695845-F13F-48AC-86BC-B2A63A3152F3}" presName="spacer" presStyleCnt="0"/>
      <dgm:spPr/>
    </dgm:pt>
    <dgm:pt modelId="{F1A32A95-7CD2-4677-9C79-47B7CABE954B}" type="pres">
      <dgm:prSet presAssocID="{E026CCD6-4AC2-4567-8278-A6A90951ED29}" presName="parentText" presStyleLbl="node1" presStyleIdx="3" presStyleCnt="6">
        <dgm:presLayoutVars>
          <dgm:chMax val="0"/>
          <dgm:bulletEnabled val="1"/>
        </dgm:presLayoutVars>
      </dgm:prSet>
      <dgm:spPr/>
    </dgm:pt>
    <dgm:pt modelId="{58180E32-BEEA-47ED-8F02-376B6AA88196}" type="pres">
      <dgm:prSet presAssocID="{F0398222-2CAD-4507-8E1F-77C995FA02BF}" presName="spacer" presStyleCnt="0"/>
      <dgm:spPr/>
    </dgm:pt>
    <dgm:pt modelId="{6939A97D-6B44-4BA8-9EB1-413B62D1ADFA}" type="pres">
      <dgm:prSet presAssocID="{C68369DB-7F04-4EDE-9D24-A65E6DB94F55}" presName="parentText" presStyleLbl="node1" presStyleIdx="4" presStyleCnt="6">
        <dgm:presLayoutVars>
          <dgm:chMax val="0"/>
          <dgm:bulletEnabled val="1"/>
        </dgm:presLayoutVars>
      </dgm:prSet>
      <dgm:spPr/>
    </dgm:pt>
    <dgm:pt modelId="{F167DEF5-A32F-4BEF-9F80-6D505C63285B}" type="pres">
      <dgm:prSet presAssocID="{63266B81-C101-4F60-B52B-78056279DBC2}" presName="spacer" presStyleCnt="0"/>
      <dgm:spPr/>
    </dgm:pt>
    <dgm:pt modelId="{7E4323F6-C00F-411C-B663-6A64BB329A48}" type="pres">
      <dgm:prSet presAssocID="{7F0471BD-72D5-435F-AB6F-31CEF3790FB4}" presName="parentText" presStyleLbl="node1" presStyleIdx="5" presStyleCnt="6">
        <dgm:presLayoutVars>
          <dgm:chMax val="0"/>
          <dgm:bulletEnabled val="1"/>
        </dgm:presLayoutVars>
      </dgm:prSet>
      <dgm:spPr/>
    </dgm:pt>
  </dgm:ptLst>
  <dgm:cxnLst>
    <dgm:cxn modelId="{BBA39525-41E5-4298-82B0-7875FC6A0156}" srcId="{6CC33B9A-5A6A-4CB1-A8E2-3FC853D6EC47}" destId="{7F0471BD-72D5-435F-AB6F-31CEF3790FB4}" srcOrd="5" destOrd="0" parTransId="{BD6665EE-14F1-4645-98AC-FD7FD12BE6A1}" sibTransId="{414F5BDB-534D-414A-80E3-8B731FC4FE2C}"/>
    <dgm:cxn modelId="{B7952145-B25D-4E35-B8ED-6027EFCF34B4}" srcId="{6CC33B9A-5A6A-4CB1-A8E2-3FC853D6EC47}" destId="{E026CCD6-4AC2-4567-8278-A6A90951ED29}" srcOrd="3" destOrd="0" parTransId="{B4095365-016F-41B8-97DA-A616CE67940A}" sibTransId="{F0398222-2CAD-4507-8E1F-77C995FA02BF}"/>
    <dgm:cxn modelId="{CCFEFB45-6A7A-4B92-B68B-D081C3CE3CEB}" srcId="{6CC33B9A-5A6A-4CB1-A8E2-3FC853D6EC47}" destId="{5DEE3499-A7C6-480C-AC93-B712A1AD9118}" srcOrd="1" destOrd="0" parTransId="{2F00A733-AC0F-4DE9-B63C-818516AF9261}" sibTransId="{20C348F7-A832-4835-AC51-3543C60748FF}"/>
    <dgm:cxn modelId="{9D59B757-C324-4026-8A2F-8E0159DEDF4E}" type="presOf" srcId="{62E28993-28AA-4060-A021-D42658EC8CE2}" destId="{EBEEA1E1-CB81-4E27-9748-FF5A03B79D5F}" srcOrd="0" destOrd="0" presId="urn:microsoft.com/office/officeart/2005/8/layout/vList2"/>
    <dgm:cxn modelId="{536D1B59-60D8-4D88-8FFC-47EEB068778B}" type="presOf" srcId="{5DEE3499-A7C6-480C-AC93-B712A1AD9118}" destId="{5C0E7F04-DA0C-44A9-A022-F39154ADD493}" srcOrd="0" destOrd="0" presId="urn:microsoft.com/office/officeart/2005/8/layout/vList2"/>
    <dgm:cxn modelId="{95F49886-CBFE-43C6-BB6C-60CFD0744FA6}" srcId="{6CC33B9A-5A6A-4CB1-A8E2-3FC853D6EC47}" destId="{78B9302D-0A15-4852-AF99-E6EE16EC351E}" srcOrd="0" destOrd="0" parTransId="{721AD3EA-C0F3-463A-8968-B44A83D3B665}" sibTransId="{C927F29C-E6B1-4538-881E-C3F1AA06D2DE}"/>
    <dgm:cxn modelId="{50F72C98-654A-4012-904F-ED34706BBFA5}" type="presOf" srcId="{6CC33B9A-5A6A-4CB1-A8E2-3FC853D6EC47}" destId="{2B7A4A11-D58D-41BB-A83A-355A8D3BCA46}" srcOrd="0" destOrd="0" presId="urn:microsoft.com/office/officeart/2005/8/layout/vList2"/>
    <dgm:cxn modelId="{ED4FD3B7-3D34-4DC3-AFFA-96F1F6507CC6}" type="presOf" srcId="{7F0471BD-72D5-435F-AB6F-31CEF3790FB4}" destId="{7E4323F6-C00F-411C-B663-6A64BB329A48}" srcOrd="0" destOrd="0" presId="urn:microsoft.com/office/officeart/2005/8/layout/vList2"/>
    <dgm:cxn modelId="{CBD874BE-4493-42ED-BEF3-92FED6401490}" type="presOf" srcId="{E026CCD6-4AC2-4567-8278-A6A90951ED29}" destId="{F1A32A95-7CD2-4677-9C79-47B7CABE954B}" srcOrd="0" destOrd="0" presId="urn:microsoft.com/office/officeart/2005/8/layout/vList2"/>
    <dgm:cxn modelId="{54B298D7-A39C-4449-AE46-FE2A7269D9BA}" type="presOf" srcId="{78B9302D-0A15-4852-AF99-E6EE16EC351E}" destId="{9947034A-43D0-4D93-B7C5-0D2188976A6F}" srcOrd="0" destOrd="0" presId="urn:microsoft.com/office/officeart/2005/8/layout/vList2"/>
    <dgm:cxn modelId="{7F98B0EA-C161-40D8-B260-81509B063874}" srcId="{6CC33B9A-5A6A-4CB1-A8E2-3FC853D6EC47}" destId="{62E28993-28AA-4060-A021-D42658EC8CE2}" srcOrd="2" destOrd="0" parTransId="{469325D6-9BB0-4797-AF81-45B1B582834D}" sibTransId="{E8695845-F13F-48AC-86BC-B2A63A3152F3}"/>
    <dgm:cxn modelId="{ABFBF8F2-5490-40F2-AECC-C1CE02E29B27}" type="presOf" srcId="{C68369DB-7F04-4EDE-9D24-A65E6DB94F55}" destId="{6939A97D-6B44-4BA8-9EB1-413B62D1ADFA}" srcOrd="0" destOrd="0" presId="urn:microsoft.com/office/officeart/2005/8/layout/vList2"/>
    <dgm:cxn modelId="{EA9E74FA-D9B5-4A69-9515-38B943B5077C}" srcId="{6CC33B9A-5A6A-4CB1-A8E2-3FC853D6EC47}" destId="{C68369DB-7F04-4EDE-9D24-A65E6DB94F55}" srcOrd="4" destOrd="0" parTransId="{05C14924-A24E-4FA5-9A8A-18BBD5FEAB1B}" sibTransId="{63266B81-C101-4F60-B52B-78056279DBC2}"/>
    <dgm:cxn modelId="{C2261959-356E-48D8-9F82-F89B8B474E8F}" type="presParOf" srcId="{2B7A4A11-D58D-41BB-A83A-355A8D3BCA46}" destId="{9947034A-43D0-4D93-B7C5-0D2188976A6F}" srcOrd="0" destOrd="0" presId="urn:microsoft.com/office/officeart/2005/8/layout/vList2"/>
    <dgm:cxn modelId="{947D8A47-721A-4055-866E-BBB43540B61C}" type="presParOf" srcId="{2B7A4A11-D58D-41BB-A83A-355A8D3BCA46}" destId="{B24BBBA6-AB94-4B10-BBAC-F92396077A93}" srcOrd="1" destOrd="0" presId="urn:microsoft.com/office/officeart/2005/8/layout/vList2"/>
    <dgm:cxn modelId="{19C482AB-BEAA-4961-A30E-390E23C5F8B4}" type="presParOf" srcId="{2B7A4A11-D58D-41BB-A83A-355A8D3BCA46}" destId="{5C0E7F04-DA0C-44A9-A022-F39154ADD493}" srcOrd="2" destOrd="0" presId="urn:microsoft.com/office/officeart/2005/8/layout/vList2"/>
    <dgm:cxn modelId="{684F9CBB-3469-4CC0-A053-89A1921FFFB3}" type="presParOf" srcId="{2B7A4A11-D58D-41BB-A83A-355A8D3BCA46}" destId="{16FD46E6-5FDE-4B2D-A203-100795B874C6}" srcOrd="3" destOrd="0" presId="urn:microsoft.com/office/officeart/2005/8/layout/vList2"/>
    <dgm:cxn modelId="{FC33277C-F4AD-4358-A493-274F069FCD86}" type="presParOf" srcId="{2B7A4A11-D58D-41BB-A83A-355A8D3BCA46}" destId="{EBEEA1E1-CB81-4E27-9748-FF5A03B79D5F}" srcOrd="4" destOrd="0" presId="urn:microsoft.com/office/officeart/2005/8/layout/vList2"/>
    <dgm:cxn modelId="{88DA2CEB-126A-4373-948E-7AA2FDF18D8E}" type="presParOf" srcId="{2B7A4A11-D58D-41BB-A83A-355A8D3BCA46}" destId="{7168FDAA-55C6-44E1-A387-8DC38CD19338}" srcOrd="5" destOrd="0" presId="urn:microsoft.com/office/officeart/2005/8/layout/vList2"/>
    <dgm:cxn modelId="{15D17E8E-9EA0-4B65-8E68-3FACA24B2C5B}" type="presParOf" srcId="{2B7A4A11-D58D-41BB-A83A-355A8D3BCA46}" destId="{F1A32A95-7CD2-4677-9C79-47B7CABE954B}" srcOrd="6" destOrd="0" presId="urn:microsoft.com/office/officeart/2005/8/layout/vList2"/>
    <dgm:cxn modelId="{A54EAFC9-366A-41DC-ADE1-104E9FFE3F2A}" type="presParOf" srcId="{2B7A4A11-D58D-41BB-A83A-355A8D3BCA46}" destId="{58180E32-BEEA-47ED-8F02-376B6AA88196}" srcOrd="7" destOrd="0" presId="urn:microsoft.com/office/officeart/2005/8/layout/vList2"/>
    <dgm:cxn modelId="{D39FE799-D21D-432E-9488-7EDFFBFDF294}" type="presParOf" srcId="{2B7A4A11-D58D-41BB-A83A-355A8D3BCA46}" destId="{6939A97D-6B44-4BA8-9EB1-413B62D1ADFA}" srcOrd="8" destOrd="0" presId="urn:microsoft.com/office/officeart/2005/8/layout/vList2"/>
    <dgm:cxn modelId="{8C22CF0D-BF65-4254-963D-115E83A4A1A6}" type="presParOf" srcId="{2B7A4A11-D58D-41BB-A83A-355A8D3BCA46}" destId="{F167DEF5-A32F-4BEF-9F80-6D505C63285B}" srcOrd="9" destOrd="0" presId="urn:microsoft.com/office/officeart/2005/8/layout/vList2"/>
    <dgm:cxn modelId="{999C3884-B79B-42C4-943A-DECD48B4F3F4}" type="presParOf" srcId="{2B7A4A11-D58D-41BB-A83A-355A8D3BCA46}" destId="{7E4323F6-C00F-411C-B663-6A64BB329A4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CDC7FA-4FCE-4B03-A3D3-0F2B77471C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CB73EA0-A9A0-47A5-95BE-8766B0EEF4E4}">
      <dgm:prSet/>
      <dgm:spPr/>
      <dgm:t>
        <a:bodyPr/>
        <a:lstStyle/>
        <a:p>
          <a:r>
            <a:rPr lang="de-DE"/>
            <a:t>Geeignet für viele unterschiedliche Daten </a:t>
          </a:r>
          <a:endParaRPr lang="en-GB"/>
        </a:p>
      </dgm:t>
    </dgm:pt>
    <dgm:pt modelId="{CE62B9DC-1A93-43B7-AA05-2C8C710C6481}" type="parTrans" cxnId="{2210CDB0-396F-44F9-895D-9934C7342A1D}">
      <dgm:prSet/>
      <dgm:spPr/>
      <dgm:t>
        <a:bodyPr/>
        <a:lstStyle/>
        <a:p>
          <a:endParaRPr lang="en-GB"/>
        </a:p>
      </dgm:t>
    </dgm:pt>
    <dgm:pt modelId="{539CC073-8805-41C9-89FF-2862C79164DB}" type="sibTrans" cxnId="{2210CDB0-396F-44F9-895D-9934C7342A1D}">
      <dgm:prSet/>
      <dgm:spPr/>
      <dgm:t>
        <a:bodyPr/>
        <a:lstStyle/>
        <a:p>
          <a:endParaRPr lang="en-GB"/>
        </a:p>
      </dgm:t>
    </dgm:pt>
    <dgm:pt modelId="{AAC4FAD2-749A-4115-854B-6D0E0E7C7E3C}">
      <dgm:prSet/>
      <dgm:spPr/>
      <dgm:t>
        <a:bodyPr/>
        <a:lstStyle/>
        <a:p>
          <a:r>
            <a:rPr lang="en-GB"/>
            <a:t>Dokumente als gekapselte objektähnliche Dateneinheit</a:t>
          </a:r>
        </a:p>
      </dgm:t>
    </dgm:pt>
    <dgm:pt modelId="{88DBCBE2-3330-4ECA-9D9C-0208655EABDC}" type="parTrans" cxnId="{B1368AC8-3E60-4D39-8960-80DEE4C48DD5}">
      <dgm:prSet/>
      <dgm:spPr/>
      <dgm:t>
        <a:bodyPr/>
        <a:lstStyle/>
        <a:p>
          <a:endParaRPr lang="en-GB"/>
        </a:p>
      </dgm:t>
    </dgm:pt>
    <dgm:pt modelId="{82E712AC-9745-4530-B27E-E590ED1D0647}" type="sibTrans" cxnId="{B1368AC8-3E60-4D39-8960-80DEE4C48DD5}">
      <dgm:prSet/>
      <dgm:spPr/>
      <dgm:t>
        <a:bodyPr/>
        <a:lstStyle/>
        <a:p>
          <a:endParaRPr lang="en-GB"/>
        </a:p>
      </dgm:t>
    </dgm:pt>
    <dgm:pt modelId="{46510037-821B-4CEC-BD54-A02FA2E70769}">
      <dgm:prSet/>
      <dgm:spPr/>
      <dgm:t>
        <a:bodyPr/>
        <a:lstStyle/>
        <a:p>
          <a:r>
            <a:rPr lang="en-GB" dirty="0" err="1"/>
            <a:t>Schnelligkeit</a:t>
          </a:r>
          <a:r>
            <a:rPr lang="en-GB" dirty="0"/>
            <a:t> </a:t>
          </a:r>
          <a:r>
            <a:rPr lang="en-GB" dirty="0" err="1"/>
            <a:t>im</a:t>
          </a:r>
          <a:r>
            <a:rPr lang="en-GB" dirty="0"/>
            <a:t> </a:t>
          </a:r>
          <a:r>
            <a:rPr lang="en-GB" dirty="0" err="1"/>
            <a:t>Sammeln</a:t>
          </a:r>
          <a:r>
            <a:rPr lang="en-GB" dirty="0"/>
            <a:t>, </a:t>
          </a:r>
          <a:r>
            <a:rPr lang="en-GB" dirty="0" err="1"/>
            <a:t>im</a:t>
          </a:r>
          <a:r>
            <a:rPr lang="en-GB" dirty="0"/>
            <a:t> </a:t>
          </a:r>
          <a:r>
            <a:rPr lang="en-GB" dirty="0" err="1"/>
            <a:t>Austausch</a:t>
          </a:r>
          <a:r>
            <a:rPr lang="en-GB" dirty="0"/>
            <a:t> </a:t>
          </a:r>
          <a:r>
            <a:rPr lang="en-GB" dirty="0" err="1"/>
            <a:t>gegen</a:t>
          </a:r>
          <a:r>
            <a:rPr lang="en-GB" dirty="0"/>
            <a:t> </a:t>
          </a:r>
          <a:r>
            <a:rPr lang="en-GB" dirty="0" err="1"/>
            <a:t>Schnelligkeit</a:t>
          </a:r>
          <a:r>
            <a:rPr lang="en-GB" dirty="0"/>
            <a:t> </a:t>
          </a:r>
          <a:r>
            <a:rPr lang="en-GB" dirty="0" err="1"/>
            <a:t>im</a:t>
          </a:r>
          <a:r>
            <a:rPr lang="en-GB" dirty="0"/>
            <a:t> </a:t>
          </a:r>
          <a:r>
            <a:rPr lang="en-GB" dirty="0" err="1"/>
            <a:t>Analysieren</a:t>
          </a:r>
          <a:endParaRPr lang="en-GB" dirty="0"/>
        </a:p>
      </dgm:t>
    </dgm:pt>
    <dgm:pt modelId="{B3F7C472-6859-437A-A364-3940CE0E9DBB}" type="parTrans" cxnId="{D3B825B5-0AF4-41AB-A25D-68CAD7B84C03}">
      <dgm:prSet/>
      <dgm:spPr/>
      <dgm:t>
        <a:bodyPr/>
        <a:lstStyle/>
        <a:p>
          <a:endParaRPr lang="en-GB"/>
        </a:p>
      </dgm:t>
    </dgm:pt>
    <dgm:pt modelId="{220F07A4-3165-48D7-95DD-5E8CA3B5E130}" type="sibTrans" cxnId="{D3B825B5-0AF4-41AB-A25D-68CAD7B84C03}">
      <dgm:prSet/>
      <dgm:spPr/>
      <dgm:t>
        <a:bodyPr/>
        <a:lstStyle/>
        <a:p>
          <a:endParaRPr lang="en-GB"/>
        </a:p>
      </dgm:t>
    </dgm:pt>
    <dgm:pt modelId="{95524427-75EF-493B-A61E-7C985F0B9AFA}" type="pres">
      <dgm:prSet presAssocID="{CECDC7FA-4FCE-4B03-A3D3-0F2B77471C84}" presName="linear" presStyleCnt="0">
        <dgm:presLayoutVars>
          <dgm:animLvl val="lvl"/>
          <dgm:resizeHandles val="exact"/>
        </dgm:presLayoutVars>
      </dgm:prSet>
      <dgm:spPr/>
    </dgm:pt>
    <dgm:pt modelId="{6B5706C0-6E5C-43FE-AC4F-9D7B83108356}" type="pres">
      <dgm:prSet presAssocID="{FCB73EA0-A9A0-47A5-95BE-8766B0EEF4E4}" presName="parentText" presStyleLbl="node1" presStyleIdx="0" presStyleCnt="3">
        <dgm:presLayoutVars>
          <dgm:chMax val="0"/>
          <dgm:bulletEnabled val="1"/>
        </dgm:presLayoutVars>
      </dgm:prSet>
      <dgm:spPr/>
    </dgm:pt>
    <dgm:pt modelId="{0F2E39F3-096F-4CE6-AD03-16034CE25DCB}" type="pres">
      <dgm:prSet presAssocID="{539CC073-8805-41C9-89FF-2862C79164DB}" presName="spacer" presStyleCnt="0"/>
      <dgm:spPr/>
    </dgm:pt>
    <dgm:pt modelId="{B288BB2C-DF33-41B1-96DD-0B254F5D37F2}" type="pres">
      <dgm:prSet presAssocID="{AAC4FAD2-749A-4115-854B-6D0E0E7C7E3C}" presName="parentText" presStyleLbl="node1" presStyleIdx="1" presStyleCnt="3">
        <dgm:presLayoutVars>
          <dgm:chMax val="0"/>
          <dgm:bulletEnabled val="1"/>
        </dgm:presLayoutVars>
      </dgm:prSet>
      <dgm:spPr/>
    </dgm:pt>
    <dgm:pt modelId="{3FBDFA8E-F399-4573-8911-EFEC6FC2D802}" type="pres">
      <dgm:prSet presAssocID="{82E712AC-9745-4530-B27E-E590ED1D0647}" presName="spacer" presStyleCnt="0"/>
      <dgm:spPr/>
    </dgm:pt>
    <dgm:pt modelId="{0F880194-B113-4875-B990-B0B90EB3E3B6}" type="pres">
      <dgm:prSet presAssocID="{46510037-821B-4CEC-BD54-A02FA2E70769}" presName="parentText" presStyleLbl="node1" presStyleIdx="2" presStyleCnt="3">
        <dgm:presLayoutVars>
          <dgm:chMax val="0"/>
          <dgm:bulletEnabled val="1"/>
        </dgm:presLayoutVars>
      </dgm:prSet>
      <dgm:spPr/>
    </dgm:pt>
  </dgm:ptLst>
  <dgm:cxnLst>
    <dgm:cxn modelId="{3A1BC826-B863-4A50-9178-EB2FBA0DCBDA}" type="presOf" srcId="{FCB73EA0-A9A0-47A5-95BE-8766B0EEF4E4}" destId="{6B5706C0-6E5C-43FE-AC4F-9D7B83108356}" srcOrd="0" destOrd="0" presId="urn:microsoft.com/office/officeart/2005/8/layout/vList2"/>
    <dgm:cxn modelId="{1124783C-6423-48E9-9B47-08C6EFC96A43}" type="presOf" srcId="{CECDC7FA-4FCE-4B03-A3D3-0F2B77471C84}" destId="{95524427-75EF-493B-A61E-7C985F0B9AFA}" srcOrd="0" destOrd="0" presId="urn:microsoft.com/office/officeart/2005/8/layout/vList2"/>
    <dgm:cxn modelId="{2210CDB0-396F-44F9-895D-9934C7342A1D}" srcId="{CECDC7FA-4FCE-4B03-A3D3-0F2B77471C84}" destId="{FCB73EA0-A9A0-47A5-95BE-8766B0EEF4E4}" srcOrd="0" destOrd="0" parTransId="{CE62B9DC-1A93-43B7-AA05-2C8C710C6481}" sibTransId="{539CC073-8805-41C9-89FF-2862C79164DB}"/>
    <dgm:cxn modelId="{D3B825B5-0AF4-41AB-A25D-68CAD7B84C03}" srcId="{CECDC7FA-4FCE-4B03-A3D3-0F2B77471C84}" destId="{46510037-821B-4CEC-BD54-A02FA2E70769}" srcOrd="2" destOrd="0" parTransId="{B3F7C472-6859-437A-A364-3940CE0E9DBB}" sibTransId="{220F07A4-3165-48D7-95DD-5E8CA3B5E130}"/>
    <dgm:cxn modelId="{B1368AC8-3E60-4D39-8960-80DEE4C48DD5}" srcId="{CECDC7FA-4FCE-4B03-A3D3-0F2B77471C84}" destId="{AAC4FAD2-749A-4115-854B-6D0E0E7C7E3C}" srcOrd="1" destOrd="0" parTransId="{88DBCBE2-3330-4ECA-9D9C-0208655EABDC}" sibTransId="{82E712AC-9745-4530-B27E-E590ED1D0647}"/>
    <dgm:cxn modelId="{837EE0CA-7090-4E39-A339-ABA477452B5C}" type="presOf" srcId="{AAC4FAD2-749A-4115-854B-6D0E0E7C7E3C}" destId="{B288BB2C-DF33-41B1-96DD-0B254F5D37F2}" srcOrd="0" destOrd="0" presId="urn:microsoft.com/office/officeart/2005/8/layout/vList2"/>
    <dgm:cxn modelId="{803028F8-9B2F-4651-A695-84FFA5369F1B}" type="presOf" srcId="{46510037-821B-4CEC-BD54-A02FA2E70769}" destId="{0F880194-B113-4875-B990-B0B90EB3E3B6}" srcOrd="0" destOrd="0" presId="urn:microsoft.com/office/officeart/2005/8/layout/vList2"/>
    <dgm:cxn modelId="{093B2135-4543-4F33-B8A5-C9F55857A473}" type="presParOf" srcId="{95524427-75EF-493B-A61E-7C985F0B9AFA}" destId="{6B5706C0-6E5C-43FE-AC4F-9D7B83108356}" srcOrd="0" destOrd="0" presId="urn:microsoft.com/office/officeart/2005/8/layout/vList2"/>
    <dgm:cxn modelId="{50E57746-543F-415A-A74E-FB37251BF6A3}" type="presParOf" srcId="{95524427-75EF-493B-A61E-7C985F0B9AFA}" destId="{0F2E39F3-096F-4CE6-AD03-16034CE25DCB}" srcOrd="1" destOrd="0" presId="urn:microsoft.com/office/officeart/2005/8/layout/vList2"/>
    <dgm:cxn modelId="{A2029383-CD9C-4441-9FCB-5ECE341BA077}" type="presParOf" srcId="{95524427-75EF-493B-A61E-7C985F0B9AFA}" destId="{B288BB2C-DF33-41B1-96DD-0B254F5D37F2}" srcOrd="2" destOrd="0" presId="urn:microsoft.com/office/officeart/2005/8/layout/vList2"/>
    <dgm:cxn modelId="{D415F5BB-6D5F-40F2-9364-C1EDB44C4392}" type="presParOf" srcId="{95524427-75EF-493B-A61E-7C985F0B9AFA}" destId="{3FBDFA8E-F399-4573-8911-EFEC6FC2D802}" srcOrd="3" destOrd="0" presId="urn:microsoft.com/office/officeart/2005/8/layout/vList2"/>
    <dgm:cxn modelId="{29E3C3CA-9DF9-4672-8DEC-3DC78C83A273}" type="presParOf" srcId="{95524427-75EF-493B-A61E-7C985F0B9AFA}" destId="{0F880194-B113-4875-B990-B0B90EB3E3B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7034A-43D0-4D93-B7C5-0D2188976A6F}">
      <dsp:nvSpPr>
        <dsp:cNvPr id="0" name=""/>
        <dsp:cNvSpPr/>
      </dsp:nvSpPr>
      <dsp:spPr>
        <a:xfrm>
          <a:off x="0" y="5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Einfach zu benutzen</a:t>
          </a:r>
          <a:endParaRPr lang="en-GB" sz="2500" kern="1200"/>
        </a:p>
      </dsp:txBody>
      <dsp:txXfrm>
        <a:off x="28557" y="33943"/>
        <a:ext cx="8539554" cy="527886"/>
      </dsp:txXfrm>
    </dsp:sp>
    <dsp:sp modelId="{5C0E7F04-DA0C-44A9-A022-F39154ADD493}">
      <dsp:nvSpPr>
        <dsp:cNvPr id="0" name=""/>
        <dsp:cNvSpPr/>
      </dsp:nvSpPr>
      <dsp:spPr>
        <a:xfrm>
          <a:off x="0" y="662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Schnell </a:t>
          </a:r>
          <a:endParaRPr lang="en-GB" sz="2500" kern="1200"/>
        </a:p>
      </dsp:txBody>
      <dsp:txXfrm>
        <a:off x="28557" y="690943"/>
        <a:ext cx="8539554" cy="527886"/>
      </dsp:txXfrm>
    </dsp:sp>
    <dsp:sp modelId="{EBEEA1E1-CB81-4E27-9748-FF5A03B79D5F}">
      <dsp:nvSpPr>
        <dsp:cNvPr id="0" name=""/>
        <dsp:cNvSpPr/>
      </dsp:nvSpPr>
      <dsp:spPr>
        <a:xfrm>
          <a:off x="0" y="1319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Skalierbar</a:t>
          </a:r>
          <a:endParaRPr lang="en-GB" sz="2500" kern="1200"/>
        </a:p>
      </dsp:txBody>
      <dsp:txXfrm>
        <a:off x="28557" y="1347943"/>
        <a:ext cx="8539554" cy="527886"/>
      </dsp:txXfrm>
    </dsp:sp>
    <dsp:sp modelId="{F1A32A95-7CD2-4677-9C79-47B7CABE954B}">
      <dsp:nvSpPr>
        <dsp:cNvPr id="0" name=""/>
        <dsp:cNvSpPr/>
      </dsp:nvSpPr>
      <dsp:spPr>
        <a:xfrm>
          <a:off x="0" y="1976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Verfügbar</a:t>
          </a:r>
          <a:endParaRPr lang="en-GB" sz="2500" kern="1200"/>
        </a:p>
      </dsp:txBody>
      <dsp:txXfrm>
        <a:off x="28557" y="2004943"/>
        <a:ext cx="8539554" cy="527886"/>
      </dsp:txXfrm>
    </dsp:sp>
    <dsp:sp modelId="{6939A97D-6B44-4BA8-9EB1-413B62D1ADFA}">
      <dsp:nvSpPr>
        <dsp:cNvPr id="0" name=""/>
        <dsp:cNvSpPr/>
      </dsp:nvSpPr>
      <dsp:spPr>
        <a:xfrm>
          <a:off x="0" y="2633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Trotz NoSQL komplexe Datenaggregation </a:t>
          </a:r>
          <a:endParaRPr lang="en-GB" sz="2500" kern="1200"/>
        </a:p>
      </dsp:txBody>
      <dsp:txXfrm>
        <a:off x="28557" y="2661943"/>
        <a:ext cx="8539554" cy="527886"/>
      </dsp:txXfrm>
    </dsp:sp>
    <dsp:sp modelId="{7E4323F6-C00F-411C-B663-6A64BB329A48}">
      <dsp:nvSpPr>
        <dsp:cNvPr id="0" name=""/>
        <dsp:cNvSpPr/>
      </dsp:nvSpPr>
      <dsp:spPr>
        <a:xfrm>
          <a:off x="0" y="3290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ACID auf Dokumenten Ebene</a:t>
          </a:r>
          <a:endParaRPr lang="en-GB" sz="2500" kern="1200"/>
        </a:p>
      </dsp:txBody>
      <dsp:txXfrm>
        <a:off x="28557" y="3318943"/>
        <a:ext cx="8539554" cy="527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706C0-6E5C-43FE-AC4F-9D7B83108356}">
      <dsp:nvSpPr>
        <dsp:cNvPr id="0" name=""/>
        <dsp:cNvSpPr/>
      </dsp:nvSpPr>
      <dsp:spPr>
        <a:xfrm>
          <a:off x="0" y="2302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DE" sz="3200" kern="1200"/>
            <a:t>Geeignet für viele unterschiedliche Daten </a:t>
          </a:r>
          <a:endParaRPr lang="en-GB" sz="3200" kern="1200"/>
        </a:p>
      </dsp:txBody>
      <dsp:txXfrm>
        <a:off x="59399" y="82425"/>
        <a:ext cx="8477870" cy="1098002"/>
      </dsp:txXfrm>
    </dsp:sp>
    <dsp:sp modelId="{B288BB2C-DF33-41B1-96DD-0B254F5D37F2}">
      <dsp:nvSpPr>
        <dsp:cNvPr id="0" name=""/>
        <dsp:cNvSpPr/>
      </dsp:nvSpPr>
      <dsp:spPr>
        <a:xfrm>
          <a:off x="0" y="133198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Dokumente als gekapselte objektähnliche Dateneinheit</a:t>
          </a:r>
        </a:p>
      </dsp:txBody>
      <dsp:txXfrm>
        <a:off x="59399" y="1391385"/>
        <a:ext cx="8477870" cy="1098002"/>
      </dsp:txXfrm>
    </dsp:sp>
    <dsp:sp modelId="{0F880194-B113-4875-B990-B0B90EB3E3B6}">
      <dsp:nvSpPr>
        <dsp:cNvPr id="0" name=""/>
        <dsp:cNvSpPr/>
      </dsp:nvSpPr>
      <dsp:spPr>
        <a:xfrm>
          <a:off x="0" y="264094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err="1"/>
            <a:t>Schnelligkeit</a:t>
          </a:r>
          <a:r>
            <a:rPr lang="en-GB" sz="3200" kern="1200" dirty="0"/>
            <a:t> </a:t>
          </a:r>
          <a:r>
            <a:rPr lang="en-GB" sz="3200" kern="1200" dirty="0" err="1"/>
            <a:t>im</a:t>
          </a:r>
          <a:r>
            <a:rPr lang="en-GB" sz="3200" kern="1200" dirty="0"/>
            <a:t> </a:t>
          </a:r>
          <a:r>
            <a:rPr lang="en-GB" sz="3200" kern="1200" dirty="0" err="1"/>
            <a:t>Sammeln</a:t>
          </a:r>
          <a:r>
            <a:rPr lang="en-GB" sz="3200" kern="1200" dirty="0"/>
            <a:t>, </a:t>
          </a:r>
          <a:r>
            <a:rPr lang="en-GB" sz="3200" kern="1200" dirty="0" err="1"/>
            <a:t>im</a:t>
          </a:r>
          <a:r>
            <a:rPr lang="en-GB" sz="3200" kern="1200" dirty="0"/>
            <a:t> </a:t>
          </a:r>
          <a:r>
            <a:rPr lang="en-GB" sz="3200" kern="1200" dirty="0" err="1"/>
            <a:t>Austausch</a:t>
          </a:r>
          <a:r>
            <a:rPr lang="en-GB" sz="3200" kern="1200" dirty="0"/>
            <a:t> </a:t>
          </a:r>
          <a:r>
            <a:rPr lang="en-GB" sz="3200" kern="1200" dirty="0" err="1"/>
            <a:t>gegen</a:t>
          </a:r>
          <a:r>
            <a:rPr lang="en-GB" sz="3200" kern="1200" dirty="0"/>
            <a:t> </a:t>
          </a:r>
          <a:r>
            <a:rPr lang="en-GB" sz="3200" kern="1200" dirty="0" err="1"/>
            <a:t>Schnelligkeit</a:t>
          </a:r>
          <a:r>
            <a:rPr lang="en-GB" sz="3200" kern="1200" dirty="0"/>
            <a:t> </a:t>
          </a:r>
          <a:r>
            <a:rPr lang="en-GB" sz="3200" kern="1200" dirty="0" err="1"/>
            <a:t>im</a:t>
          </a:r>
          <a:r>
            <a:rPr lang="en-GB" sz="3200" kern="1200" dirty="0"/>
            <a:t> </a:t>
          </a:r>
          <a:r>
            <a:rPr lang="en-GB" sz="3200" kern="1200" dirty="0" err="1"/>
            <a:t>Analysieren</a:t>
          </a:r>
          <a:endParaRPr lang="en-GB" sz="3200" kern="1200" dirty="0"/>
        </a:p>
      </dsp:txBody>
      <dsp:txXfrm>
        <a:off x="59399" y="2700345"/>
        <a:ext cx="8477870"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3508"/>
          </a:xfrm>
          <a:prstGeom prst="rect">
            <a:avLst/>
          </a:prstGeom>
        </p:spPr>
        <p:txBody>
          <a:bodyPr vert="horz" lIns="95525" tIns="47763" rIns="95525" bIns="47763" rtlCol="0"/>
          <a:lstStyle>
            <a:lvl1pPr algn="l">
              <a:defRPr sz="1200"/>
            </a:lvl1pPr>
          </a:lstStyle>
          <a:p>
            <a:endParaRPr lang="en-GB"/>
          </a:p>
        </p:txBody>
      </p:sp>
      <p:sp>
        <p:nvSpPr>
          <p:cNvPr id="3" name="Datumsplatzhalter 2"/>
          <p:cNvSpPr>
            <a:spLocks noGrp="1"/>
          </p:cNvSpPr>
          <p:nvPr>
            <p:ph type="dt" idx="1"/>
          </p:nvPr>
        </p:nvSpPr>
        <p:spPr>
          <a:xfrm>
            <a:off x="4023992" y="0"/>
            <a:ext cx="3078427" cy="513508"/>
          </a:xfrm>
          <a:prstGeom prst="rect">
            <a:avLst/>
          </a:prstGeom>
        </p:spPr>
        <p:txBody>
          <a:bodyPr vert="horz" lIns="95525" tIns="47763" rIns="95525" bIns="47763" rtlCol="0"/>
          <a:lstStyle>
            <a:lvl1pPr algn="r">
              <a:defRPr sz="1200"/>
            </a:lvl1pPr>
          </a:lstStyle>
          <a:p>
            <a:fld id="{4264F369-3328-482E-9729-F5BBA255A025}" type="datetimeFigureOut">
              <a:rPr lang="en-GB" smtClean="0"/>
              <a:t>19/05/2020</a:t>
            </a:fld>
            <a:endParaRPr lang="en-GB"/>
          </a:p>
        </p:txBody>
      </p:sp>
      <p:sp>
        <p:nvSpPr>
          <p:cNvPr id="4" name="Folienbildplatzhalt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525" tIns="47763" rIns="95525" bIns="47763" rtlCol="0" anchor="ctr"/>
          <a:lstStyle/>
          <a:p>
            <a:endParaRPr lang="en-GB"/>
          </a:p>
        </p:txBody>
      </p:sp>
      <p:sp>
        <p:nvSpPr>
          <p:cNvPr id="5" name="Notizenplatzhalter 4"/>
          <p:cNvSpPr>
            <a:spLocks noGrp="1"/>
          </p:cNvSpPr>
          <p:nvPr>
            <p:ph type="body" sz="quarter" idx="3"/>
          </p:nvPr>
        </p:nvSpPr>
        <p:spPr>
          <a:xfrm>
            <a:off x="710407" y="4925408"/>
            <a:ext cx="5683250" cy="4029879"/>
          </a:xfrm>
          <a:prstGeom prst="rect">
            <a:avLst/>
          </a:prstGeom>
        </p:spPr>
        <p:txBody>
          <a:bodyPr vert="horz" lIns="95525" tIns="47763" rIns="95525" bIns="47763"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721107"/>
            <a:ext cx="3078427" cy="513507"/>
          </a:xfrm>
          <a:prstGeom prst="rect">
            <a:avLst/>
          </a:prstGeom>
        </p:spPr>
        <p:txBody>
          <a:bodyPr vert="horz" lIns="95525" tIns="47763" rIns="95525" bIns="47763" rtlCol="0" anchor="b"/>
          <a:lstStyle>
            <a:lvl1pPr algn="l">
              <a:defRPr sz="1200"/>
            </a:lvl1pPr>
          </a:lstStyle>
          <a:p>
            <a:endParaRPr lang="en-GB"/>
          </a:p>
        </p:txBody>
      </p:sp>
      <p:sp>
        <p:nvSpPr>
          <p:cNvPr id="7" name="Foliennummernplatzhalter 6"/>
          <p:cNvSpPr>
            <a:spLocks noGrp="1"/>
          </p:cNvSpPr>
          <p:nvPr>
            <p:ph type="sldNum" sz="quarter" idx="5"/>
          </p:nvPr>
        </p:nvSpPr>
        <p:spPr>
          <a:xfrm>
            <a:off x="4023992" y="9721107"/>
            <a:ext cx="3078427" cy="513507"/>
          </a:xfrm>
          <a:prstGeom prst="rect">
            <a:avLst/>
          </a:prstGeom>
        </p:spPr>
        <p:txBody>
          <a:bodyPr vert="horz" lIns="95525" tIns="47763" rIns="95525" bIns="47763"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234368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Das sind die Werbeversprechen auf der MongoDB Seite</a:t>
            </a:r>
          </a:p>
          <a:p>
            <a:pPr marL="171450" indent="-171450">
              <a:buFontTx/>
              <a:buChar char="-"/>
            </a:pPr>
            <a:r>
              <a:rPr lang="de-DE" dirty="0"/>
              <a:t>Werden wir jetzt ansehen wie sie das versuchen umzusetzen</a:t>
            </a:r>
          </a:p>
          <a:p>
            <a:pPr marL="171450" indent="-171450">
              <a:buFontTx/>
              <a:buChar char="-"/>
            </a:pPr>
            <a:r>
              <a:rPr lang="de-DE" dirty="0"/>
              <a:t>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11</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a:p>
            <a:r>
              <a:rPr lang="de-DE" dirty="0"/>
              <a:t>Das ist der einzige Primary Key den es geben kann.</a:t>
            </a:r>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a:t>
            </a:r>
          </a:p>
          <a:p>
            <a:r>
              <a:rPr lang="de-DE" dirty="0"/>
              <a:t>Dabei müssen Felder nicht unbedingt Felder eines Dokuments sein sondern können </a:t>
            </a:r>
            <a:r>
              <a:rPr lang="de-DE" dirty="0" err="1"/>
              <a:t>z.B</a:t>
            </a:r>
            <a:r>
              <a:rPr lang="de-DE" dirty="0"/>
              <a:t> auch Operatoren sein.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p>
          <a:p>
            <a:r>
              <a:rPr lang="de-DE" dirty="0"/>
              <a:t>Es gibt auch einen MapReduce Ansatz</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327190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1059312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r>
              <a:rPr lang="de-DE" dirty="0"/>
              <a:t>Wir sehen durch die </a:t>
            </a:r>
            <a:r>
              <a:rPr lang="de-DE" dirty="0" err="1"/>
              <a:t>Documents</a:t>
            </a:r>
            <a:r>
              <a:rPr lang="de-DE" dirty="0"/>
              <a:t> sind die Daten gut aufteilbar</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a:p>
            <a:r>
              <a:rPr lang="de-DE" dirty="0"/>
              <a:t>Diese arbeiten das </a:t>
            </a:r>
            <a:r>
              <a:rPr lang="de-DE" dirty="0" err="1"/>
              <a:t>oplog</a:t>
            </a:r>
            <a:r>
              <a:rPr lang="de-DE" dirty="0"/>
              <a:t> dann asynchron ab.</a:t>
            </a:r>
          </a:p>
          <a:p>
            <a:r>
              <a:rPr lang="de-DE" dirty="0"/>
              <a:t>Wenn ein Replication </a:t>
            </a:r>
            <a:r>
              <a:rPr lang="de-DE" dirty="0" err="1"/>
              <a:t>set</a:t>
            </a:r>
            <a:r>
              <a:rPr lang="de-DE" dirty="0"/>
              <a:t> erstmals erstellt wird, wird der Datensatz vom Primary geklont.</a:t>
            </a:r>
          </a:p>
          <a:p>
            <a:r>
              <a:rPr lang="de-DE" dirty="0"/>
              <a:t>Die Größe des </a:t>
            </a:r>
            <a:r>
              <a:rPr lang="de-DE" dirty="0" err="1"/>
              <a:t>oplogs</a:t>
            </a:r>
            <a:r>
              <a:rPr lang="de-DE" dirty="0"/>
              <a:t> ist fest daraus wird abgeleitet ob ein initial </a:t>
            </a:r>
            <a:r>
              <a:rPr lang="de-DE" dirty="0" err="1"/>
              <a:t>sync</a:t>
            </a:r>
            <a:r>
              <a:rPr lang="de-DE" dirty="0"/>
              <a:t> notwendig ist.</a:t>
            </a:r>
          </a:p>
          <a:p>
            <a:r>
              <a:rPr lang="de-DE" b="1" dirty="0"/>
              <a:t>Frage</a:t>
            </a:r>
            <a:r>
              <a:rPr lang="de-DE" dirty="0"/>
              <a:t>: Was denkt ihr passiert wenn die Primary </a:t>
            </a:r>
            <a:r>
              <a:rPr lang="de-DE" dirty="0" err="1"/>
              <a:t>Node</a:t>
            </a:r>
            <a:r>
              <a:rPr lang="de-DE" dirty="0"/>
              <a:t> ausfällt?</a:t>
            </a:r>
          </a:p>
        </p:txBody>
      </p:sp>
      <p:sp>
        <p:nvSpPr>
          <p:cNvPr id="4" name="Foliennummernplatzhalter 3"/>
          <p:cNvSpPr>
            <a:spLocks noGrp="1"/>
          </p:cNvSpPr>
          <p:nvPr>
            <p:ph type="sldNum" sz="quarter" idx="5"/>
          </p:nvPr>
        </p:nvSpPr>
        <p:spPr/>
        <p:txBody>
          <a:bodyPr/>
          <a:lstStyle/>
          <a:p>
            <a:fld id="{4C416D00-CE6F-4315-92D5-7C9B9CFBC6A4}" type="slidenum">
              <a:rPr lang="en-GB" smtClean="0"/>
              <a:t>20</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 ab wann sie eine neue Wahl zum nächsten </a:t>
            </a:r>
            <a:r>
              <a:rPr lang="de-DE" dirty="0" err="1"/>
              <a:t>primary</a:t>
            </a:r>
            <a:r>
              <a:rPr lang="de-DE" dirty="0"/>
              <a:t> starten.</a:t>
            </a:r>
          </a:p>
          <a:p>
            <a:r>
              <a:rPr lang="de-DE" dirty="0"/>
              <a:t>Dieser Primary übernimmt dann wieder die Write Anfragen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55253">
              <a:defRPr/>
            </a:pPr>
            <a:r>
              <a:rPr lang="de-DE" dirty="0"/>
              <a:t>Gesamte Information für ein Dokument muss in diesem Dokument sein.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416347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7389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234791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32627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27</a:t>
            </a:fld>
            <a:endParaRPr lang="en-GB"/>
          </a:p>
        </p:txBody>
      </p:sp>
    </p:spTree>
    <p:extLst>
      <p:ext uri="{BB962C8B-B14F-4D97-AF65-F5344CB8AC3E}">
        <p14:creationId xmlns:p14="http://schemas.microsoft.com/office/powerpoint/2010/main" val="3193397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28</a:t>
            </a:fld>
            <a:endParaRPr lang="en-GB"/>
          </a:p>
        </p:txBody>
      </p:sp>
    </p:spTree>
    <p:extLst>
      <p:ext uri="{BB962C8B-B14F-4D97-AF65-F5344CB8AC3E}">
        <p14:creationId xmlns:p14="http://schemas.microsoft.com/office/powerpoint/2010/main" val="2010202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29</a:t>
            </a:fld>
            <a:endParaRPr lang="en-GB"/>
          </a:p>
        </p:txBody>
      </p:sp>
    </p:spTree>
    <p:extLst>
      <p:ext uri="{BB962C8B-B14F-4D97-AF65-F5344CB8AC3E}">
        <p14:creationId xmlns:p14="http://schemas.microsoft.com/office/powerpoint/2010/main" val="2533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38814" indent="-238814">
              <a:buAutoNum type="arabicPeriod"/>
            </a:pPr>
            <a:r>
              <a:rPr lang="en-GB" dirty="0" err="1"/>
              <a:t>Nähe</a:t>
            </a:r>
            <a:r>
              <a:rPr lang="en-GB" dirty="0"/>
              <a:t> </a:t>
            </a:r>
            <a:r>
              <a:rPr lang="en-GB" dirty="0" err="1"/>
              <a:t>zum</a:t>
            </a:r>
            <a:r>
              <a:rPr lang="en-GB" dirty="0"/>
              <a:t> Internet </a:t>
            </a:r>
          </a:p>
          <a:p>
            <a:pPr marL="238814" indent="-238814">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38814" indent="-238814">
              <a:buAutoNum type="arabicPeriod"/>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38814" indent="-238814">
              <a:buAutoNum type="arabicPeriod"/>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38814" indent="-238814">
              <a:buAutoNum type="arabicPeriod"/>
            </a:pPr>
            <a:r>
              <a:rPr lang="en-GB" dirty="0" err="1"/>
              <a:t>Können</a:t>
            </a:r>
            <a:r>
              <a:rPr lang="en-GB" dirty="0"/>
              <a:t> </a:t>
            </a:r>
            <a:r>
              <a:rPr lang="en-GB" dirty="0" err="1"/>
              <a:t>Metadaten</a:t>
            </a:r>
            <a:r>
              <a:rPr lang="en-GB" dirty="0"/>
              <a:t> </a:t>
            </a:r>
            <a:r>
              <a:rPr lang="en-GB" dirty="0" err="1"/>
              <a:t>enthalten</a:t>
            </a:r>
            <a:endParaRPr lang="en-GB" dirty="0"/>
          </a:p>
          <a:p>
            <a:pPr marL="238814" indent="-238814">
              <a:buAutoNum type="arabicPeriod"/>
            </a:pPr>
            <a:r>
              <a:rPr lang="en-GB" dirty="0"/>
              <a:t>Sind </a:t>
            </a:r>
            <a:r>
              <a:rPr lang="en-GB" dirty="0" err="1"/>
              <a:t>somit</a:t>
            </a:r>
            <a:r>
              <a:rPr lang="en-GB" dirty="0"/>
              <a:t> semi </a:t>
            </a:r>
            <a:r>
              <a:rPr lang="en-GB" dirty="0" err="1"/>
              <a:t>strukturiert</a:t>
            </a:r>
            <a:r>
              <a:rPr lang="en-GB" dirty="0"/>
              <a:t>. </a:t>
            </a:r>
          </a:p>
          <a:p>
            <a:pPr marL="238814" indent="-238814">
              <a:buAutoNum type="arabicPeriod"/>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38814" indent="-238814">
              <a:buAutoNum type="arabicPeriod"/>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30</a:t>
            </a:fld>
            <a:endParaRPr lang="en-GB"/>
          </a:p>
        </p:txBody>
      </p:sp>
    </p:spTree>
    <p:extLst>
      <p:ext uri="{BB962C8B-B14F-4D97-AF65-F5344CB8AC3E}">
        <p14:creationId xmlns:p14="http://schemas.microsoft.com/office/powerpoint/2010/main" val="16873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55253">
              <a:defRPr/>
            </a:pPr>
            <a:r>
              <a:rPr lang="de-DE" dirty="0"/>
              <a:t>-   Basis für persistente Datenspeicherung</a:t>
            </a:r>
          </a:p>
          <a:p>
            <a:pPr marL="179110" indent="-179110" defTabSz="955253">
              <a:buFontTx/>
              <a:buChar char="-"/>
              <a:defRPr/>
            </a:pPr>
            <a:r>
              <a:rPr lang="de-DE" dirty="0"/>
              <a:t>Kommt euch das bekannt vor? Tipp: Denkt an das Internet</a:t>
            </a:r>
          </a:p>
          <a:p>
            <a:pPr marL="179110" indent="-179110" defTabSz="955253">
              <a:buFontTx/>
              <a:buChar char="-"/>
              <a:defRPr/>
            </a:pPr>
            <a:r>
              <a:rPr lang="de-DE" dirty="0"/>
              <a:t>Hier sind die Aktionen gemeint die mit der Datenbank abgedeckt werden können -&gt; Mindestanforderung</a:t>
            </a:r>
          </a:p>
          <a:p>
            <a:pPr marL="179110" indent="-179110" defTabSz="955253">
              <a:buFontTx/>
              <a:buChar char="-"/>
              <a:defRPr/>
            </a:pPr>
            <a:endParaRPr lang="de-DE" dirty="0"/>
          </a:p>
          <a:p>
            <a:pPr marL="179110" indent="-179110" defTabSz="955253">
              <a:buFontTx/>
              <a:buChar char="-"/>
              <a:defRPr/>
            </a:pPr>
            <a:endParaRPr lang="de-DE" dirty="0"/>
          </a:p>
          <a:p>
            <a:pPr marL="179110" indent="-179110" defTabSz="955253">
              <a:buFontTx/>
              <a:buChar char="-"/>
              <a:defRPr/>
            </a:pPr>
            <a:endParaRPr lang="de-DE" dirty="0"/>
          </a:p>
          <a:p>
            <a:pPr defTabSz="955253">
              <a:defRPr/>
            </a:pPr>
            <a:endParaRPr lang="de-DE" dirty="0"/>
          </a:p>
          <a:p>
            <a:pPr defTabSz="955253">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r>
              <a:rPr lang="de-DE" dirty="0"/>
              <a:t>Variiert wieder je nach Implementierung, da es kein hartes Datenmodell gibt.</a:t>
            </a:r>
          </a:p>
          <a:p>
            <a:pPr marL="179110" indent="-179110">
              <a:buFontTx/>
              <a:buChar char="-"/>
            </a:pPr>
            <a:r>
              <a:rPr lang="de-DE" dirty="0"/>
              <a:t>Collections: Ähnliche Dokumente werden in einer Collection gruppiert Müssen aber nicht den selben Aufbau haben. Ähnlich zu Tabellen aus Relationalen Datenbanken</a:t>
            </a:r>
          </a:p>
          <a:p>
            <a:pPr marL="179110" indent="-179110" defTabSz="955253">
              <a:buFontTx/>
              <a:buChar char="-"/>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9110" indent="-179110" defTabSz="955253">
              <a:buFontTx/>
              <a:buChar char="-"/>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9110" indent="-179110" defTabSz="955253">
              <a:buFontTx/>
              <a:buChar char="-"/>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haben keine Beziehungen die in der Datenbank direkt repräsentiert werden.</a:t>
            </a:r>
          </a:p>
          <a:p>
            <a:r>
              <a:rPr lang="de-DE" dirty="0"/>
              <a:t>Es gibt nur indirekte Beziehungen die wir den Dokumenten erst beim Abfragen zuschreiben.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369462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hat aber nichts mit </a:t>
            </a:r>
            <a:r>
              <a:rPr lang="de-DE" dirty="0" err="1"/>
              <a:t>CouchDB</a:t>
            </a:r>
            <a:r>
              <a:rPr lang="de-DE" dirty="0"/>
              <a:t> zu tun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8</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MongoDB ist der Spitzenreiter</a:t>
            </a:r>
          </a:p>
          <a:p>
            <a:r>
              <a:rPr lang="de-DE" dirty="0"/>
              <a:t>Gefolgt von Elasticsearch</a:t>
            </a:r>
          </a:p>
          <a:p>
            <a:r>
              <a:rPr lang="de-DE" dirty="0"/>
              <a:t>Gefolgt von Couchbase und </a:t>
            </a:r>
            <a:r>
              <a:rPr lang="de-DE" dirty="0" err="1"/>
              <a:t>CouchDB</a:t>
            </a:r>
            <a:endParaRPr lang="de-DE" dirty="0"/>
          </a:p>
          <a:p>
            <a:r>
              <a:rPr lang="de-DE" dirty="0"/>
              <a:t>Also macht es Sinn sich MongoDB genauer anzuschauen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20213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19.05.2020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19.05.2020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19.05.2020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19.05.2020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19.05.2020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19.05.2020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19.05.2020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19.05.2020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hyperlink" Target="https://docs.couchdb.org/en/stable/" TargetMode="External"/><Relationship Id="rId3" Type="http://schemas.openxmlformats.org/officeDocument/2006/relationships/hyperlink" Target="https://db-engines.com/de/ranking" TargetMode="External"/><Relationship Id="rId7" Type="http://schemas.openxmlformats.org/officeDocument/2006/relationships/hyperlink" Target="https://docs.couchbase.com/home/index.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blog.panoply.io/couchdb-vs-mongodb" TargetMode="External"/><Relationship Id="rId5" Type="http://schemas.openxmlformats.org/officeDocument/2006/relationships/hyperlink" Target="https://docs.mongodb.com/manual/" TargetMode="External"/><Relationship Id="rId4" Type="http://schemas.openxmlformats.org/officeDocument/2006/relationships/hyperlink" Target="https://github.com/ramnes/awesome-mongodb" TargetMode="External"/><Relationship Id="rId9" Type="http://schemas.openxmlformats.org/officeDocument/2006/relationships/hyperlink" Target="https://www.mongodb.com/nosql-explained/nosql-vs-sql" TargetMode="Externa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sz="3600" b="1" dirty="0">
                <a:solidFill>
                  <a:schemeClr val="accent1"/>
                </a:solidFill>
                <a:ea typeface="+mj-ea"/>
                <a:cs typeface="+mj-cs"/>
              </a:rPr>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19.05.2020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10</a:t>
            </a:fld>
            <a:endParaRPr lang="en-GB"/>
          </a:p>
        </p:txBody>
      </p:sp>
      <p:pic>
        <p:nvPicPr>
          <p:cNvPr id="7" name="Grafik 6" descr="Ein Bild, das Regenschirm, Zeichnung enthält.&#10;&#10;Automatisch generierte Beschreibung">
            <a:extLst>
              <a:ext uri="{FF2B5EF4-FFF2-40B4-BE49-F238E27FC236}">
                <a16:creationId xmlns:a16="http://schemas.microsoft.com/office/drawing/2014/main" id="{C40B4D39-DE5F-423D-A951-26226E248099}"/>
              </a:ext>
            </a:extLst>
          </p:cNvPr>
          <p:cNvPicPr>
            <a:picLocks noChangeAspect="1"/>
          </p:cNvPicPr>
          <p:nvPr/>
        </p:nvPicPr>
        <p:blipFill rotWithShape="1">
          <a:blip r:embed="rId3">
            <a:extLst>
              <a:ext uri="{28A0092B-C50C-407E-A947-70E740481C1C}">
                <a14:useLocalDpi xmlns:a14="http://schemas.microsoft.com/office/drawing/2010/main" val="0"/>
              </a:ext>
            </a:extLst>
          </a:blip>
          <a:srcRect b="22405"/>
          <a:stretch/>
        </p:blipFill>
        <p:spPr>
          <a:xfrm>
            <a:off x="5141385" y="1930400"/>
            <a:ext cx="4127495" cy="3037198"/>
          </a:xfrm>
          <a:prstGeom prst="rect">
            <a:avLst/>
          </a:prstGeom>
        </p:spPr>
      </p:pic>
    </p:spTree>
    <p:extLst>
      <p:ext uri="{BB962C8B-B14F-4D97-AF65-F5344CB8AC3E}">
        <p14:creationId xmlns:p14="http://schemas.microsoft.com/office/powerpoint/2010/main" val="395093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a:extLst>
              <a:ext uri="{FF2B5EF4-FFF2-40B4-BE49-F238E27FC236}">
                <a16:creationId xmlns:a16="http://schemas.microsoft.com/office/drawing/2014/main" id="{2958BE89-AC75-4DAD-AC02-A8DA7AE9BF73}"/>
              </a:ext>
            </a:extLst>
          </p:cNvPr>
          <p:cNvGraphicFramePr>
            <a:graphicFrameLocks noGrp="1"/>
          </p:cNvGraphicFramePr>
          <p:nvPr>
            <p:ph idx="1"/>
            <p:extLst>
              <p:ext uri="{D42A27DB-BD31-4B8C-83A1-F6EECF244321}">
                <p14:modId xmlns:p14="http://schemas.microsoft.com/office/powerpoint/2010/main" val="3003045085"/>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12</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schwarz, Laptop, Bildschirm enthält.&#10;&#10;Automatisch generierte Beschreibung">
            <a:extLst>
              <a:ext uri="{FF2B5EF4-FFF2-40B4-BE49-F238E27FC236}">
                <a16:creationId xmlns:a16="http://schemas.microsoft.com/office/drawing/2014/main" id="{E485CA77-C43D-44DE-BFE8-8757CF0417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400"/>
            <a:ext cx="8259837" cy="3622528"/>
          </a:xfrm>
        </p:spPr>
      </p:pic>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8291024-0714-49CD-A228-E82F622806C2}"/>
              </a:ext>
            </a:extLst>
          </p:cNvPr>
          <p:cNvSpPr>
            <a:spLocks noGrp="1"/>
          </p:cNvSpPr>
          <p:nvPr>
            <p:ph idx="1"/>
          </p:nvPr>
        </p:nvSpPr>
        <p:spPr/>
        <p:txBody>
          <a:bodyPr>
            <a:normAutofit/>
          </a:bodyPr>
          <a:lstStyle/>
          <a:p>
            <a:pPr marL="0" indent="0">
              <a:buNone/>
            </a:pPr>
            <a:r>
              <a:rPr lang="de-DE" dirty="0"/>
              <a:t>Ich möchte alle Dokumente deren </a:t>
            </a:r>
            <a:r>
              <a:rPr lang="de-DE" dirty="0" err="1"/>
              <a:t>amount</a:t>
            </a:r>
            <a:r>
              <a:rPr lang="de-DE" dirty="0"/>
              <a:t> Feld größer als 280 ist.</a:t>
            </a:r>
          </a:p>
          <a:p>
            <a:pPr marL="0" indent="0">
              <a:buNone/>
            </a:pPr>
            <a:r>
              <a:rPr lang="de-DE" dirty="0"/>
              <a:t>Tipp: Der „größer als“ Operator ist „</a:t>
            </a:r>
            <a:r>
              <a:rPr lang="de-DE" dirty="0" err="1"/>
              <a:t>gt</a:t>
            </a:r>
            <a:r>
              <a:rPr lang="de-DE" dirty="0"/>
              <a:t>“ </a:t>
            </a:r>
          </a:p>
          <a:p>
            <a:pPr marL="0" indent="0">
              <a:buNone/>
            </a:pPr>
            <a:endParaRPr lang="de-DE" dirty="0"/>
          </a:p>
          <a:p>
            <a:pPr marL="0" indent="0">
              <a:buNone/>
            </a:pPr>
            <a:r>
              <a:rPr lang="de-DE" dirty="0" err="1"/>
              <a:t>db.orders.aggregate</a:t>
            </a:r>
            <a:r>
              <a:rPr lang="de-DE" dirty="0"/>
              <a:t>([</a:t>
            </a:r>
          </a:p>
          <a:p>
            <a:pPr marL="0" indent="0">
              <a:buNone/>
            </a:pPr>
            <a:r>
              <a:rPr lang="de-DE" dirty="0"/>
              <a:t>	{ ---- : { ----- : { ---- : ---- } }}</a:t>
            </a:r>
          </a:p>
          <a:p>
            <a:pPr marL="0" indent="0">
              <a:buNone/>
            </a:pPr>
            <a:r>
              <a:rPr lang="de-DE" dirty="0"/>
              <a:t>])</a:t>
            </a:r>
          </a:p>
          <a:p>
            <a:pPr marL="0" indent="0">
              <a:buNone/>
            </a:pPr>
            <a:r>
              <a:rPr lang="de-DE" dirty="0"/>
              <a:t>1. $</a:t>
            </a:r>
            <a:r>
              <a:rPr lang="de-DE" dirty="0" err="1"/>
              <a:t>match</a:t>
            </a:r>
            <a:r>
              <a:rPr lang="de-DE" dirty="0"/>
              <a:t>  2. </a:t>
            </a:r>
            <a:r>
              <a:rPr lang="de-DE" dirty="0" err="1"/>
              <a:t>amount</a:t>
            </a:r>
            <a:r>
              <a:rPr lang="de-DE" dirty="0"/>
              <a:t> 3. $</a:t>
            </a:r>
            <a:r>
              <a:rPr lang="de-DE" dirty="0" err="1"/>
              <a:t>gt</a:t>
            </a:r>
            <a:r>
              <a:rPr lang="de-DE" dirty="0"/>
              <a:t> 4. 280</a:t>
            </a:r>
          </a:p>
          <a:p>
            <a:pPr marL="0" indent="0">
              <a:buNone/>
            </a:pPr>
            <a:endParaRPr lang="de-DE" dirty="0"/>
          </a:p>
          <a:p>
            <a:pPr marL="0" indent="0">
              <a:buNone/>
            </a:pPr>
            <a:r>
              <a:rPr lang="de-DE" dirty="0"/>
              <a:t>Hätte man die Abfrage auch mit einem anderen Keyword einleiten können?</a:t>
            </a:r>
          </a:p>
          <a:p>
            <a:pPr>
              <a:buAutoNum type="arabicPeriod"/>
            </a:pPr>
            <a:endParaRPr lang="de-DE" dirty="0"/>
          </a:p>
          <a:p>
            <a:pPr marL="0" indent="0">
              <a:buNone/>
            </a:pPr>
            <a:endParaRPr lang="de-DE" dirty="0"/>
          </a:p>
          <a:p>
            <a:pPr marL="0" indent="0">
              <a:buNone/>
            </a:pPr>
            <a:endParaRPr lang="de-DE" dirty="0"/>
          </a:p>
          <a:p>
            <a:pPr marL="0" indent="0">
              <a:buNone/>
            </a:pPr>
            <a:endParaRPr lang="en-GB" dirty="0"/>
          </a:p>
        </p:txBody>
      </p:sp>
      <p:sp>
        <p:nvSpPr>
          <p:cNvPr id="3" name="Datumsplatzhalter 2">
            <a:extLst>
              <a:ext uri="{FF2B5EF4-FFF2-40B4-BE49-F238E27FC236}">
                <a16:creationId xmlns:a16="http://schemas.microsoft.com/office/drawing/2014/main" id="{79B891B8-2CB7-4FBA-89C5-7DCE3D88F4CE}"/>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B532FCEC-3133-4C56-8226-1909B237BCF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2EB165-E492-43A6-981D-62CE540B9C07}"/>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FBB847F1-A486-482B-8D7D-82B855632E31}"/>
              </a:ext>
            </a:extLst>
          </p:cNvPr>
          <p:cNvSpPr>
            <a:spLocks noGrp="1"/>
          </p:cNvSpPr>
          <p:nvPr>
            <p:ph type="title"/>
          </p:nvPr>
        </p:nvSpPr>
        <p:spPr/>
        <p:txBody>
          <a:bodyPr/>
          <a:lstStyle/>
          <a:p>
            <a:r>
              <a:rPr lang="de-DE" dirty="0"/>
              <a:t>Aufgabe</a:t>
            </a:r>
            <a:endParaRPr lang="en-GB" dirty="0"/>
          </a:p>
        </p:txBody>
      </p:sp>
      <p:pic>
        <p:nvPicPr>
          <p:cNvPr id="7" name="Grafik 6">
            <a:extLst>
              <a:ext uri="{FF2B5EF4-FFF2-40B4-BE49-F238E27FC236}">
                <a16:creationId xmlns:a16="http://schemas.microsoft.com/office/drawing/2014/main" id="{69D4190A-4CCB-480E-9AC6-D48D522FAAD6}"/>
              </a:ext>
            </a:extLst>
          </p:cNvPr>
          <p:cNvPicPr>
            <a:picLocks noChangeAspect="1"/>
          </p:cNvPicPr>
          <p:nvPr/>
        </p:nvPicPr>
        <p:blipFill>
          <a:blip r:embed="rId3"/>
          <a:stretch>
            <a:fillRect/>
          </a:stretch>
        </p:blipFill>
        <p:spPr>
          <a:xfrm>
            <a:off x="7919150" y="1128486"/>
            <a:ext cx="1343025" cy="4267200"/>
          </a:xfrm>
          <a:prstGeom prst="rect">
            <a:avLst/>
          </a:prstGeom>
        </p:spPr>
      </p:pic>
    </p:spTree>
    <p:extLst>
      <p:ext uri="{BB962C8B-B14F-4D97-AF65-F5344CB8AC3E}">
        <p14:creationId xmlns:p14="http://schemas.microsoft.com/office/powerpoint/2010/main" val="22862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8" end="8"/>
                                            </p:txEl>
                                          </p:spTgt>
                                        </p:tgtEl>
                                        <p:attrNameLst>
                                          <p:attrName>style.visibility</p:attrName>
                                        </p:attrNameLst>
                                      </p:cBhvr>
                                      <p:to>
                                        <p:strVal val="visible"/>
                                      </p:to>
                                    </p:set>
                                    <p:animEffect transition="in" filter="fade">
                                      <p:cBhvr>
                                        <p:cTn id="1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sz="2800" dirty="0"/>
              <a:t>Allgemein</a:t>
            </a:r>
          </a:p>
          <a:p>
            <a:pPr>
              <a:buFont typeface="+mj-lt"/>
              <a:buAutoNum type="arabicPeriod"/>
            </a:pPr>
            <a:r>
              <a:rPr lang="de-DE" sz="2800" dirty="0"/>
              <a:t>MongoDB</a:t>
            </a:r>
          </a:p>
          <a:p>
            <a:pPr>
              <a:buFont typeface="+mj-lt"/>
              <a:buAutoNum type="arabicPeriod"/>
            </a:pPr>
            <a:r>
              <a:rPr lang="de-DE" sz="2800" dirty="0"/>
              <a:t>Live Demo</a:t>
            </a:r>
          </a:p>
          <a:p>
            <a:pPr>
              <a:buFont typeface="+mj-lt"/>
              <a:buAutoNum type="arabicPeriod"/>
            </a:pPr>
            <a:r>
              <a:rPr lang="de-DE" sz="2800" dirty="0"/>
              <a:t>Fragen</a:t>
            </a:r>
          </a:p>
          <a:p>
            <a:pPr>
              <a:buFont typeface="+mj-lt"/>
              <a:buAutoNum type="arabicPeriod"/>
            </a:pPr>
            <a:r>
              <a:rPr lang="de-DE" sz="2800" dirty="0"/>
              <a:t>Key Takeaways</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19.05.2020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le 9">
            <a:extLst>
              <a:ext uri="{FF2B5EF4-FFF2-40B4-BE49-F238E27FC236}">
                <a16:creationId xmlns:a16="http://schemas.microsoft.com/office/drawing/2014/main" id="{5996D6F6-C984-444C-99D8-FF3FEA57C4DD}"/>
              </a:ext>
            </a:extLst>
          </p:cNvPr>
          <p:cNvGraphicFramePr>
            <a:graphicFrameLocks noGrp="1"/>
          </p:cNvGraphicFramePr>
          <p:nvPr>
            <p:ph idx="1"/>
            <p:extLst>
              <p:ext uri="{D42A27DB-BD31-4B8C-83A1-F6EECF244321}">
                <p14:modId xmlns:p14="http://schemas.microsoft.com/office/powerpoint/2010/main" val="454272528"/>
              </p:ext>
            </p:extLst>
          </p:nvPr>
        </p:nvGraphicFramePr>
        <p:xfrm>
          <a:off x="677863" y="2160588"/>
          <a:ext cx="8596311" cy="31343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601148355"/>
                    </a:ext>
                  </a:extLst>
                </a:gridCol>
                <a:gridCol w="2865437">
                  <a:extLst>
                    <a:ext uri="{9D8B030D-6E8A-4147-A177-3AD203B41FA5}">
                      <a16:colId xmlns:a16="http://schemas.microsoft.com/office/drawing/2014/main" val="3487095170"/>
                    </a:ext>
                  </a:extLst>
                </a:gridCol>
                <a:gridCol w="2865437">
                  <a:extLst>
                    <a:ext uri="{9D8B030D-6E8A-4147-A177-3AD203B41FA5}">
                      <a16:colId xmlns:a16="http://schemas.microsoft.com/office/drawing/2014/main" val="3207849288"/>
                    </a:ext>
                  </a:extLst>
                </a:gridCol>
              </a:tblGrid>
              <a:tr h="370840">
                <a:tc>
                  <a:txBody>
                    <a:bodyPr/>
                    <a:lstStyle/>
                    <a:p>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MongoDB</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RDBMS</a:t>
                      </a:r>
                      <a:endParaRPr lang="en-GB" dirty="0"/>
                    </a:p>
                    <a:p>
                      <a:endParaRPr lang="en-GB" dirty="0"/>
                    </a:p>
                  </a:txBody>
                  <a:tcPr/>
                </a:tc>
                <a:extLst>
                  <a:ext uri="{0D108BD9-81ED-4DB2-BD59-A6C34878D82A}">
                    <a16:rowId xmlns:a16="http://schemas.microsoft.com/office/drawing/2014/main" val="1573000429"/>
                  </a:ext>
                </a:extLst>
              </a:tr>
              <a:tr h="370840">
                <a:tc>
                  <a:txBody>
                    <a:bodyPr/>
                    <a:lstStyle/>
                    <a:p>
                      <a:r>
                        <a:rPr lang="de-DE" dirty="0"/>
                        <a:t>Skalierbarkeit</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272041172"/>
                  </a:ext>
                </a:extLst>
              </a:tr>
              <a:tr h="370840">
                <a:tc>
                  <a:txBody>
                    <a:bodyPr/>
                    <a:lstStyle/>
                    <a:p>
                      <a:r>
                        <a:rPr lang="de-DE" dirty="0"/>
                        <a:t>Primär- und Fremdschlüssel</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3373098160"/>
                  </a:ext>
                </a:extLst>
              </a:tr>
              <a:tr h="370840">
                <a:tc>
                  <a:txBody>
                    <a:bodyPr/>
                    <a:lstStyle/>
                    <a:p>
                      <a:r>
                        <a:rPr lang="de-DE" dirty="0"/>
                        <a:t>Schnelligkeit</a:t>
                      </a:r>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147239667"/>
                  </a:ext>
                </a:extLst>
              </a:tr>
              <a:tr h="370840">
                <a:tc>
                  <a:txBody>
                    <a:bodyPr/>
                    <a:lstStyle/>
                    <a:p>
                      <a:r>
                        <a:rPr lang="de-DE" dirty="0"/>
                        <a:t>Konsistenz</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086983647"/>
                  </a:ext>
                </a:extLst>
              </a:tr>
              <a:tr h="370840">
                <a:tc>
                  <a:txBody>
                    <a:bodyPr/>
                    <a:lstStyle/>
                    <a:p>
                      <a:r>
                        <a:rPr lang="de-DE" dirty="0"/>
                        <a:t>Atomizität</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38239066"/>
                  </a:ext>
                </a:extLst>
              </a:tr>
              <a:tr h="370840">
                <a:tc>
                  <a:txBody>
                    <a:bodyPr/>
                    <a:lstStyle/>
                    <a:p>
                      <a:r>
                        <a:rPr lang="de-DE" dirty="0"/>
                        <a:t>Schema</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02880129"/>
                  </a:ext>
                </a:extLst>
              </a:tr>
            </a:tbl>
          </a:graphicData>
        </a:graphic>
      </p:graphicFrame>
      <p:sp>
        <p:nvSpPr>
          <p:cNvPr id="3" name="Datumsplatzhalter 2">
            <a:extLst>
              <a:ext uri="{FF2B5EF4-FFF2-40B4-BE49-F238E27FC236}">
                <a16:creationId xmlns:a16="http://schemas.microsoft.com/office/drawing/2014/main" id="{DA6C3AD5-8C07-4E53-BC77-5BB64A26C8E5}"/>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9423C882-9204-4E38-A33C-B53E5D79AA0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9F6FC06-5DCC-4892-AA4E-F63E8A2161BF}"/>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21D79FCE-744A-4D31-8B67-0433971DF10A}"/>
              </a:ext>
            </a:extLst>
          </p:cNvPr>
          <p:cNvSpPr>
            <a:spLocks noGrp="1"/>
          </p:cNvSpPr>
          <p:nvPr>
            <p:ph type="title"/>
          </p:nvPr>
        </p:nvSpPr>
        <p:spPr/>
        <p:txBody>
          <a:bodyPr/>
          <a:lstStyle/>
          <a:p>
            <a:r>
              <a:rPr lang="de-DE" dirty="0"/>
              <a:t>MongoDB </a:t>
            </a:r>
            <a:r>
              <a:rPr lang="de-DE" dirty="0" err="1"/>
              <a:t>vs</a:t>
            </a:r>
            <a:r>
              <a:rPr lang="de-DE" dirty="0"/>
              <a:t> RDBMS</a:t>
            </a:r>
            <a:endParaRPr lang="en-GB" dirty="0"/>
          </a:p>
        </p:txBody>
      </p:sp>
      <p:pic>
        <p:nvPicPr>
          <p:cNvPr id="12" name="Grafik 11" descr="Häkchen">
            <a:extLst>
              <a:ext uri="{FF2B5EF4-FFF2-40B4-BE49-F238E27FC236}">
                <a16:creationId xmlns:a16="http://schemas.microsoft.com/office/drawing/2014/main" id="{3C360704-C613-4B1A-901F-02CC08B83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2754086"/>
            <a:ext cx="457200" cy="457200"/>
          </a:xfrm>
          <a:prstGeom prst="rect">
            <a:avLst/>
          </a:prstGeom>
        </p:spPr>
      </p:pic>
      <p:pic>
        <p:nvPicPr>
          <p:cNvPr id="14" name="Grafik 13" descr="Schließen">
            <a:extLst>
              <a:ext uri="{FF2B5EF4-FFF2-40B4-BE49-F238E27FC236}">
                <a16:creationId xmlns:a16="http://schemas.microsoft.com/office/drawing/2014/main" id="{6F64FB54-C9ED-4576-B3CD-D053F63F2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2754085"/>
            <a:ext cx="457201" cy="457201"/>
          </a:xfrm>
          <a:prstGeom prst="rect">
            <a:avLst/>
          </a:prstGeom>
        </p:spPr>
      </p:pic>
      <p:pic>
        <p:nvPicPr>
          <p:cNvPr id="17" name="Grafik 16" descr="Häkchen">
            <a:extLst>
              <a:ext uri="{FF2B5EF4-FFF2-40B4-BE49-F238E27FC236}">
                <a16:creationId xmlns:a16="http://schemas.microsoft.com/office/drawing/2014/main" id="{D3FB510A-7626-4063-8C23-2C499F579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3758868"/>
            <a:ext cx="457200" cy="457200"/>
          </a:xfrm>
          <a:prstGeom prst="rect">
            <a:avLst/>
          </a:prstGeom>
        </p:spPr>
      </p:pic>
      <p:pic>
        <p:nvPicPr>
          <p:cNvPr id="18" name="Grafik 17" descr="Schließen">
            <a:extLst>
              <a:ext uri="{FF2B5EF4-FFF2-40B4-BE49-F238E27FC236}">
                <a16:creationId xmlns:a16="http://schemas.microsoft.com/office/drawing/2014/main" id="{4DA87AD6-9301-4CA5-B567-0338893A06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3778144"/>
            <a:ext cx="457201" cy="457201"/>
          </a:xfrm>
          <a:prstGeom prst="rect">
            <a:avLst/>
          </a:prstGeom>
        </p:spPr>
      </p:pic>
      <p:pic>
        <p:nvPicPr>
          <p:cNvPr id="19" name="Grafik 18" descr="Häkchen">
            <a:extLst>
              <a:ext uri="{FF2B5EF4-FFF2-40B4-BE49-F238E27FC236}">
                <a16:creationId xmlns:a16="http://schemas.microsoft.com/office/drawing/2014/main" id="{E9384FAD-5ED9-4607-9A68-4D54A43AD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2" y="4151352"/>
            <a:ext cx="457200" cy="457200"/>
          </a:xfrm>
          <a:prstGeom prst="rect">
            <a:avLst/>
          </a:prstGeom>
        </p:spPr>
      </p:pic>
      <p:pic>
        <p:nvPicPr>
          <p:cNvPr id="20" name="Grafik 19" descr="Schließen">
            <a:extLst>
              <a:ext uri="{FF2B5EF4-FFF2-40B4-BE49-F238E27FC236}">
                <a16:creationId xmlns:a16="http://schemas.microsoft.com/office/drawing/2014/main" id="{C85B5D89-1D87-44E5-A4A7-5E6834A8E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4151352"/>
            <a:ext cx="457201" cy="457201"/>
          </a:xfrm>
          <a:prstGeom prst="rect">
            <a:avLst/>
          </a:prstGeom>
        </p:spPr>
      </p:pic>
      <p:pic>
        <p:nvPicPr>
          <p:cNvPr id="21" name="Grafik 20" descr="Häkchen">
            <a:extLst>
              <a:ext uri="{FF2B5EF4-FFF2-40B4-BE49-F238E27FC236}">
                <a16:creationId xmlns:a16="http://schemas.microsoft.com/office/drawing/2014/main" id="{AC34CA74-16CA-4427-B47A-9479C955A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518475"/>
            <a:ext cx="457200" cy="457200"/>
          </a:xfrm>
          <a:prstGeom prst="rect">
            <a:avLst/>
          </a:prstGeom>
        </p:spPr>
      </p:pic>
      <p:pic>
        <p:nvPicPr>
          <p:cNvPr id="22" name="Grafik 21" descr="Häkchen">
            <a:extLst>
              <a:ext uri="{FF2B5EF4-FFF2-40B4-BE49-F238E27FC236}">
                <a16:creationId xmlns:a16="http://schemas.microsoft.com/office/drawing/2014/main" id="{C4077E4C-9D30-4A5D-BFB4-8DF9994AFB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906712"/>
            <a:ext cx="457200" cy="457200"/>
          </a:xfrm>
          <a:prstGeom prst="rect">
            <a:avLst/>
          </a:prstGeom>
        </p:spPr>
      </p:pic>
      <p:pic>
        <p:nvPicPr>
          <p:cNvPr id="23" name="Grafik 22" descr="Schließen">
            <a:extLst>
              <a:ext uri="{FF2B5EF4-FFF2-40B4-BE49-F238E27FC236}">
                <a16:creationId xmlns:a16="http://schemas.microsoft.com/office/drawing/2014/main" id="{A9D594DF-2FF3-4778-A920-8255ACCFD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3290037"/>
            <a:ext cx="457201" cy="457201"/>
          </a:xfrm>
          <a:prstGeom prst="rect">
            <a:avLst/>
          </a:prstGeom>
        </p:spPr>
      </p:pic>
      <p:pic>
        <p:nvPicPr>
          <p:cNvPr id="24" name="Grafik 23" descr="Häkchen">
            <a:extLst>
              <a:ext uri="{FF2B5EF4-FFF2-40B4-BE49-F238E27FC236}">
                <a16:creationId xmlns:a16="http://schemas.microsoft.com/office/drawing/2014/main" id="{8631B901-E9DF-4023-B75E-5C3771DB5E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3290038"/>
            <a:ext cx="457200" cy="457200"/>
          </a:xfrm>
          <a:prstGeom prst="rect">
            <a:avLst/>
          </a:prstGeom>
        </p:spPr>
      </p:pic>
      <p:sp>
        <p:nvSpPr>
          <p:cNvPr id="25" name="Textfeld 24">
            <a:extLst>
              <a:ext uri="{FF2B5EF4-FFF2-40B4-BE49-F238E27FC236}">
                <a16:creationId xmlns:a16="http://schemas.microsoft.com/office/drawing/2014/main" id="{0FF43F82-4478-4B24-B1CA-B6643F636D1A}"/>
              </a:ext>
            </a:extLst>
          </p:cNvPr>
          <p:cNvSpPr txBox="1"/>
          <p:nvPr/>
        </p:nvSpPr>
        <p:spPr>
          <a:xfrm>
            <a:off x="3831765" y="4553521"/>
            <a:ext cx="2287806" cy="646331"/>
          </a:xfrm>
          <a:prstGeom prst="rect">
            <a:avLst/>
          </a:prstGeom>
          <a:noFill/>
        </p:spPr>
        <p:txBody>
          <a:bodyPr wrap="none" rtlCol="0">
            <a:spAutoFit/>
          </a:bodyPr>
          <a:lstStyle/>
          <a:p>
            <a:r>
              <a:rPr lang="de-DE" dirty="0"/>
              <a:t>Auf Dokumentebene</a:t>
            </a:r>
            <a:endParaRPr lang="en-GB" dirty="0"/>
          </a:p>
          <a:p>
            <a:endParaRPr lang="en-GB" dirty="0"/>
          </a:p>
        </p:txBody>
      </p:sp>
      <p:sp>
        <p:nvSpPr>
          <p:cNvPr id="26" name="Textfeld 25">
            <a:extLst>
              <a:ext uri="{FF2B5EF4-FFF2-40B4-BE49-F238E27FC236}">
                <a16:creationId xmlns:a16="http://schemas.microsoft.com/office/drawing/2014/main" id="{B1E4E77F-04F7-45B5-8E19-E0EB568010A3}"/>
              </a:ext>
            </a:extLst>
          </p:cNvPr>
          <p:cNvSpPr txBox="1"/>
          <p:nvPr/>
        </p:nvSpPr>
        <p:spPr>
          <a:xfrm>
            <a:off x="3826140" y="4939012"/>
            <a:ext cx="2428870" cy="646331"/>
          </a:xfrm>
          <a:prstGeom prst="rect">
            <a:avLst/>
          </a:prstGeom>
          <a:noFill/>
        </p:spPr>
        <p:txBody>
          <a:bodyPr wrap="none" rtlCol="0">
            <a:spAutoFit/>
          </a:bodyPr>
          <a:lstStyle/>
          <a:p>
            <a:r>
              <a:rPr lang="de-DE" dirty="0"/>
              <a:t>Kann definiert werden</a:t>
            </a:r>
            <a:endParaRPr lang="en-GB" dirty="0"/>
          </a:p>
          <a:p>
            <a:endParaRPr lang="en-GB" dirty="0"/>
          </a:p>
        </p:txBody>
      </p:sp>
    </p:spTree>
    <p:extLst>
      <p:ext uri="{BB962C8B-B14F-4D97-AF65-F5344CB8AC3E}">
        <p14:creationId xmlns:p14="http://schemas.microsoft.com/office/powerpoint/2010/main" val="16051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sz="3600" b="1" dirty="0">
                <a:solidFill>
                  <a:schemeClr val="accent1"/>
                </a:solidFill>
                <a:ea typeface="+mj-ea"/>
                <a:cs typeface="+mj-cs"/>
              </a:rPr>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19.05.2020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23</a:t>
            </a:fld>
            <a:endParaRPr lang="en-GB"/>
          </a:p>
        </p:txBody>
      </p:sp>
      <p:pic>
        <p:nvPicPr>
          <p:cNvPr id="7" name="Inhaltsplatzhalter 7">
            <a:extLst>
              <a:ext uri="{FF2B5EF4-FFF2-40B4-BE49-F238E27FC236}">
                <a16:creationId xmlns:a16="http://schemas.microsoft.com/office/drawing/2014/main" id="{650FD4E6-C61F-4357-83B7-BA2AD1FA0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140" y="1856913"/>
            <a:ext cx="5626040" cy="3144173"/>
          </a:xfrm>
          <a:prstGeom prst="rect">
            <a:avLst/>
          </a:prstGeom>
        </p:spPr>
      </p:pic>
    </p:spTree>
    <p:extLst>
      <p:ext uri="{BB962C8B-B14F-4D97-AF65-F5344CB8AC3E}">
        <p14:creationId xmlns:p14="http://schemas.microsoft.com/office/powerpoint/2010/main" val="239185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sz="3600" b="1" dirty="0">
                <a:solidFill>
                  <a:schemeClr val="accent1"/>
                </a:solidFill>
                <a:ea typeface="+mj-ea"/>
                <a:cs typeface="+mj-cs"/>
              </a:rPr>
              <a:t>Fragen</a:t>
            </a:r>
          </a:p>
          <a:p>
            <a:pPr>
              <a:buFont typeface="+mj-lt"/>
              <a:buAutoNum type="arabicPeriod"/>
            </a:pPr>
            <a:r>
              <a:rPr lang="de-DE" dirty="0"/>
              <a:t>Key Takeaways</a:t>
            </a:r>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19.05.2020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24</a:t>
            </a:fld>
            <a:endParaRPr lang="en-GB"/>
          </a:p>
        </p:txBody>
      </p:sp>
    </p:spTree>
    <p:extLst>
      <p:ext uri="{BB962C8B-B14F-4D97-AF65-F5344CB8AC3E}">
        <p14:creationId xmlns:p14="http://schemas.microsoft.com/office/powerpoint/2010/main" val="299468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A: Ja</a:t>
            </a:r>
          </a:p>
          <a:p>
            <a:pPr marL="0" indent="0">
              <a:buNone/>
            </a:pPr>
            <a:r>
              <a:rPr lang="de-DE" dirty="0"/>
              <a:t>B: Nein</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25</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Was sind die charakterisierenden Eigenschaften eines Dokuments?</a:t>
            </a:r>
          </a:p>
          <a:p>
            <a:pPr lvl="1"/>
            <a:r>
              <a:rPr lang="de-DE" dirty="0"/>
              <a:t>Eindeutiger Key</a:t>
            </a:r>
          </a:p>
          <a:p>
            <a:pPr lvl="1"/>
            <a:r>
              <a:rPr lang="de-DE" dirty="0"/>
              <a:t>Strukturierter Text, Objektähnlich</a:t>
            </a:r>
          </a:p>
          <a:p>
            <a:pPr lvl="1"/>
            <a:r>
              <a:rPr lang="de-DE" dirty="0"/>
              <a:t>Gekapselt</a:t>
            </a:r>
          </a:p>
          <a:p>
            <a:pPr lvl="1"/>
            <a:endParaRPr lang="de-DE" dirty="0"/>
          </a:p>
          <a:p>
            <a:pPr lvl="1"/>
            <a:endParaRPr lang="de-DE" dirty="0"/>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26</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Fragen	</a:t>
            </a:r>
            <a:endParaRPr lang="en-GB" dirty="0"/>
          </a:p>
        </p:txBody>
      </p:sp>
    </p:spTree>
    <p:extLst>
      <p:ext uri="{BB962C8B-B14F-4D97-AF65-F5344CB8AC3E}">
        <p14:creationId xmlns:p14="http://schemas.microsoft.com/office/powerpoint/2010/main" val="32411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Für welche Anforderungen ist MongoDB besonders geeignet?	</a:t>
            </a:r>
          </a:p>
          <a:p>
            <a:pPr lvl="1"/>
            <a:r>
              <a:rPr lang="de-DE" dirty="0"/>
              <a:t>Schnellen Release</a:t>
            </a:r>
          </a:p>
          <a:p>
            <a:pPr lvl="1"/>
            <a:r>
              <a:rPr lang="de-DE" dirty="0"/>
              <a:t>Unterschiedliche Daten</a:t>
            </a:r>
          </a:p>
          <a:p>
            <a:pPr lvl="1"/>
            <a:r>
              <a:rPr lang="de-DE" dirty="0"/>
              <a:t>Viele Daten</a:t>
            </a:r>
          </a:p>
          <a:p>
            <a:pPr lvl="1"/>
            <a:r>
              <a:rPr lang="de-DE" dirty="0"/>
              <a:t>Schnelles Sammeln der Daten wichtiger als schnelle Analyse</a:t>
            </a:r>
          </a:p>
          <a:p>
            <a:pPr lvl="1"/>
            <a:r>
              <a:rPr lang="de-DE" dirty="0"/>
              <a:t>Webbasiert </a:t>
            </a:r>
          </a:p>
          <a:p>
            <a:pPr marL="0" indent="0">
              <a:buNone/>
            </a:pPr>
            <a:endParaRPr lang="de-DE" dirty="0"/>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27</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sz="3600" b="1" dirty="0">
                <a:solidFill>
                  <a:schemeClr val="accent1"/>
                </a:solidFill>
                <a:ea typeface="+mj-ea"/>
                <a:cs typeface="+mj-cs"/>
              </a:rPr>
              <a:t> Key Takeaways</a:t>
            </a:r>
            <a:endParaRPr lang="en-GB" sz="3600" b="1" dirty="0">
              <a:solidFill>
                <a:schemeClr val="accent1"/>
              </a:solidFill>
              <a:ea typeface="+mj-ea"/>
              <a:cs typeface="+mj-cs"/>
            </a:endParaRP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19.05.2020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28</a:t>
            </a:fld>
            <a:endParaRPr lang="en-GB"/>
          </a:p>
        </p:txBody>
      </p:sp>
    </p:spTree>
    <p:extLst>
      <p:ext uri="{BB962C8B-B14F-4D97-AF65-F5344CB8AC3E}">
        <p14:creationId xmlns:p14="http://schemas.microsoft.com/office/powerpoint/2010/main" val="214928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a:extLst>
              <a:ext uri="{FF2B5EF4-FFF2-40B4-BE49-F238E27FC236}">
                <a16:creationId xmlns:a16="http://schemas.microsoft.com/office/drawing/2014/main" id="{DEA62FA6-FD13-4F4C-B0D3-19B156238767}"/>
              </a:ext>
            </a:extLst>
          </p:cNvPr>
          <p:cNvGraphicFramePr>
            <a:graphicFrameLocks noGrp="1"/>
          </p:cNvGraphicFramePr>
          <p:nvPr>
            <p:ph idx="1"/>
            <p:extLst>
              <p:ext uri="{D42A27DB-BD31-4B8C-83A1-F6EECF244321}">
                <p14:modId xmlns:p14="http://schemas.microsoft.com/office/powerpoint/2010/main" val="1851155193"/>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0EE27CB3-54BC-4ADC-B1E7-07B784C82614}"/>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16CF9173-88F5-4D5D-83D0-42E646C6E36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A4EB1F0-A734-47E9-BFEB-F44EC3998399}"/>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872DACCF-C143-4218-96BE-3723FAA6C856}"/>
              </a:ext>
            </a:extLst>
          </p:cNvPr>
          <p:cNvSpPr>
            <a:spLocks noGrp="1"/>
          </p:cNvSpPr>
          <p:nvPr>
            <p:ph type="title"/>
          </p:nvPr>
        </p:nvSpPr>
        <p:spPr/>
        <p:txBody>
          <a:bodyPr/>
          <a:lstStyle/>
          <a:p>
            <a:r>
              <a:rPr lang="de-DE" dirty="0"/>
              <a:t>Key Takeaways </a:t>
            </a:r>
            <a:r>
              <a:rPr lang="de-DE" dirty="0" err="1"/>
              <a:t>Document</a:t>
            </a:r>
            <a:r>
              <a:rPr lang="de-DE" dirty="0"/>
              <a:t> Stores</a:t>
            </a:r>
            <a:endParaRPr lang="en-GB" dirty="0"/>
          </a:p>
        </p:txBody>
      </p:sp>
    </p:spTree>
    <p:extLst>
      <p:ext uri="{BB962C8B-B14F-4D97-AF65-F5344CB8AC3E}">
        <p14:creationId xmlns:p14="http://schemas.microsoft.com/office/powerpoint/2010/main" val="31707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
        <p:nvSpPr>
          <p:cNvPr id="2" name="Textfeld 1">
            <a:extLst>
              <a:ext uri="{FF2B5EF4-FFF2-40B4-BE49-F238E27FC236}">
                <a16:creationId xmlns:a16="http://schemas.microsoft.com/office/drawing/2014/main" id="{12C4F63C-6745-42EB-8068-34D6F10095EC}"/>
              </a:ext>
            </a:extLst>
          </p:cNvPr>
          <p:cNvSpPr txBox="1"/>
          <p:nvPr/>
        </p:nvSpPr>
        <p:spPr>
          <a:xfrm>
            <a:off x="5794515" y="1070960"/>
            <a:ext cx="3733173" cy="369332"/>
          </a:xfrm>
          <a:prstGeom prst="rect">
            <a:avLst/>
          </a:prstGeom>
          <a:noFill/>
        </p:spPr>
        <p:txBody>
          <a:bodyPr wrap="square" rtlCol="0">
            <a:spAutoFit/>
          </a:bodyPr>
          <a:lstStyle/>
          <a:p>
            <a:r>
              <a:rPr lang="de-DE" dirty="0"/>
              <a:t>XML, YAML, JSON etc.</a:t>
            </a:r>
            <a:endParaRPr lang="en-GB" dirty="0"/>
          </a:p>
        </p:txBody>
      </p:sp>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3"/>
              </a:rPr>
              <a:t>https://db-engines.com/de/ranking</a:t>
            </a:r>
            <a:endParaRPr lang="en-GB" dirty="0"/>
          </a:p>
          <a:p>
            <a:r>
              <a:rPr lang="de-DE" dirty="0">
                <a:hlinkClick r:id="rId4"/>
              </a:rPr>
              <a:t>https://github.com/ramnes/awesome-mongodb</a:t>
            </a:r>
            <a:endParaRPr lang="de-DE" dirty="0"/>
          </a:p>
          <a:p>
            <a:r>
              <a:rPr lang="de-DE" dirty="0">
                <a:hlinkClick r:id="rId5"/>
              </a:rPr>
              <a:t>https://docs.mongodb.com/manual/</a:t>
            </a:r>
            <a:endParaRPr lang="de-DE" dirty="0"/>
          </a:p>
          <a:p>
            <a:r>
              <a:rPr lang="de-DE" dirty="0">
                <a:hlinkClick r:id="rId6"/>
              </a:rPr>
              <a:t>https://blog.panoply.io/couchdb-vs-mongodb</a:t>
            </a:r>
            <a:endParaRPr lang="de-DE" dirty="0"/>
          </a:p>
          <a:p>
            <a:r>
              <a:rPr lang="en-GB" dirty="0">
                <a:hlinkClick r:id="rId7"/>
              </a:rPr>
              <a:t>https://docs.couchbase.com/home/index.html</a:t>
            </a:r>
            <a:endParaRPr lang="en-GB" dirty="0"/>
          </a:p>
          <a:p>
            <a:r>
              <a:rPr lang="en-GB" dirty="0">
                <a:hlinkClick r:id="rId8"/>
              </a:rPr>
              <a:t>https://docs.couchdb.org/en/stable/</a:t>
            </a:r>
            <a:endParaRPr lang="en-GB" dirty="0"/>
          </a:p>
          <a:p>
            <a:r>
              <a:rPr lang="en-GB" dirty="0">
                <a:hlinkClick r:id="rId9"/>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19.05.2020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4</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5</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19.05.2020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3"/>
          <a:stretch>
            <a:fillRect/>
          </a:stretch>
        </p:blipFill>
        <p:spPr>
          <a:xfrm>
            <a:off x="677333" y="1180874"/>
            <a:ext cx="8596667" cy="4687465"/>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1435</Words>
  <Application>Microsoft Office PowerPoint</Application>
  <PresentationFormat>Breitbild</PresentationFormat>
  <Paragraphs>324</Paragraphs>
  <Slides>30</Slides>
  <Notes>30</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30</vt:i4>
      </vt:variant>
    </vt:vector>
  </HeadingPairs>
  <TitlesOfParts>
    <vt:vector size="34" baseType="lpstr">
      <vt:lpstr>Arial</vt:lpstr>
      <vt:lpstr>Calibri</vt:lpstr>
      <vt:lpstr>Wingdings 3</vt:lpstr>
      <vt:lpstr>Facette</vt:lpstr>
      <vt:lpstr>Document Stores</vt:lpstr>
      <vt:lpstr>Gliederung</vt:lpstr>
      <vt:lpstr>Documents</vt:lpstr>
      <vt:lpstr>CRUD Operations</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Aggregation</vt:lpstr>
      <vt:lpstr>Aufgabe</vt:lpstr>
      <vt:lpstr>Sharding</vt:lpstr>
      <vt:lpstr>Replikation</vt:lpstr>
      <vt:lpstr>Replikation</vt:lpstr>
      <vt:lpstr>MongoDB vs RDBMS</vt:lpstr>
      <vt:lpstr>PowerPoint-Präsentation</vt:lpstr>
      <vt:lpstr>PowerPoint-Präsentation</vt:lpstr>
      <vt:lpstr>Fragen</vt:lpstr>
      <vt:lpstr>Fragen </vt:lpstr>
      <vt:lpstr>Fragen</vt:lpstr>
      <vt:lpstr>PowerPoint-Präsentation</vt:lpstr>
      <vt:lpstr>Key Takeaways Document Stores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94</cp:revision>
  <cp:lastPrinted>2020-05-19T06:08:52Z</cp:lastPrinted>
  <dcterms:created xsi:type="dcterms:W3CDTF">2020-04-29T06:55:29Z</dcterms:created>
  <dcterms:modified xsi:type="dcterms:W3CDTF">2020-05-19T06:13:17Z</dcterms:modified>
</cp:coreProperties>
</file>